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9" r:id="rId9"/>
    <p:sldId id="270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90EBCF-4775-45FE-BC28-E000C0FCE00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967735-BE2A-4038-AD9F-C44A517FA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0EBCF-4775-45FE-BC28-E000C0FCE00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7735-BE2A-4038-AD9F-C44A517FA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0EBCF-4775-45FE-BC28-E000C0FCE00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7735-BE2A-4038-AD9F-C44A517FA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90EBCF-4775-45FE-BC28-E000C0FCE00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967735-BE2A-4038-AD9F-C44A517FA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90EBCF-4775-45FE-BC28-E000C0FCE00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967735-BE2A-4038-AD9F-C44A517FA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0EBCF-4775-45FE-BC28-E000C0FCE00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7735-BE2A-4038-AD9F-C44A517FA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0EBCF-4775-45FE-BC28-E000C0FCE00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7735-BE2A-4038-AD9F-C44A517FA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90EBCF-4775-45FE-BC28-E000C0FCE00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967735-BE2A-4038-AD9F-C44A517FA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0EBCF-4775-45FE-BC28-E000C0FCE00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7735-BE2A-4038-AD9F-C44A517FA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90EBCF-4775-45FE-BC28-E000C0FCE00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967735-BE2A-4038-AD9F-C44A517FA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90EBCF-4775-45FE-BC28-E000C0FCE00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967735-BE2A-4038-AD9F-C44A517FA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90EBCF-4775-45FE-BC28-E000C0FCE00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967735-BE2A-4038-AD9F-C44A517FA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7;&#1082;&#1086;&#1084;&#1077;&#1085;&#1076;&#1072;&#1094;&#1080;&#1080;%20&#1088;&#1072;&#1079;&#1088;&#1072;&#1073;&#1086;&#1090;&#1082;&#1080;%20&#1088;&#1072;&#1073;&#1086;&#1095;&#1080;&#1093;%20&#1087;&#1088;&#1086;&#1075;&#1088;&#1072;&#1084;&#1084;%20&#1087;&#1086;%20&#1054;&#1054;&#1044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548680"/>
            <a:ext cx="6696744" cy="44644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Bookman Old Style" pitchFamily="18" charset="0"/>
              </a:rPr>
              <a:t>Рекомендации по разработке рабочих программ общеобразовательных дисциплин по профессиям начального и специальностям среднего профессионального образования</a:t>
            </a:r>
            <a:endParaRPr lang="ru-RU" sz="32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805264"/>
            <a:ext cx="6172200" cy="72993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Алгоритм действий преподавателя при разработке рабочих программ по ОБЖ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96944" cy="4873752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b="1" u="sng" dirty="0" smtClean="0">
                <a:latin typeface="Bookman Old Style" pitchFamily="18" charset="0"/>
                <a:cs typeface="Times New Roman" pitchFamily="18" charset="0"/>
              </a:rPr>
              <a:t>Изучить: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 ФГОС по профессии/специальности, Федеральный компонент государственного стандарта общего образования по дисциплине (ФКГСОО), примерную профильную программу, Рекомендации по разработке рабочих программ по ООД (включая макет);</a:t>
            </a:r>
          </a:p>
          <a:p>
            <a:pPr marL="0" indent="0">
              <a:spcBef>
                <a:spcPts val="0"/>
              </a:spcBef>
              <a:buFont typeface="Courier New" pitchFamily="49" charset="0"/>
              <a:buChar char="o"/>
            </a:pPr>
            <a:endParaRPr lang="en-US" sz="2600" dirty="0" smtClean="0">
              <a:latin typeface="Bookman Old Style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b="1" u="sng" dirty="0" smtClean="0">
                <a:latin typeface="Bookman Old Style" pitchFamily="18" charset="0"/>
                <a:cs typeface="Times New Roman" pitchFamily="18" charset="0"/>
              </a:rPr>
              <a:t>Определить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 профильные </a:t>
            </a:r>
            <a:r>
              <a:rPr lang="ru-RU" sz="2100" b="1" i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(главные, определяющие данную профессию/специальность)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 разделы/темы программы, дидактические единицы  </a:t>
            </a:r>
            <a:r>
              <a:rPr lang="ru-RU" sz="2100" b="1" i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(для возможного изменения </a:t>
            </a:r>
            <a:r>
              <a:rPr lang="ru-RU" sz="2100" b="1" i="1" dirty="0" err="1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расчасовки</a:t>
            </a:r>
            <a:r>
              <a:rPr lang="ru-RU" sz="2100" b="1" i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тематического плана и/или внесения в содержание учебной дисциплины дополнительных дидактических единиц, для планирования внеаудиторной самостоятельной работы обучающихся,…)</a:t>
            </a:r>
          </a:p>
          <a:p>
            <a:pPr marL="0" indent="0">
              <a:spcBef>
                <a:spcPts val="0"/>
              </a:spcBef>
              <a:buFont typeface="Courier New" pitchFamily="49" charset="0"/>
              <a:buChar char="o"/>
            </a:pPr>
            <a:endParaRPr lang="en-US" sz="2600" dirty="0" smtClean="0">
              <a:latin typeface="Bookman Old Style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b="1" u="sng" dirty="0" smtClean="0">
                <a:latin typeface="Bookman Old Style" pitchFamily="18" charset="0"/>
                <a:cs typeface="Times New Roman" pitchFamily="18" charset="0"/>
              </a:rPr>
              <a:t>Соотнести 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результаты обучения </a:t>
            </a:r>
            <a:r>
              <a:rPr lang="ru-RU" sz="2100" b="1" i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(знания и умения)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 по дисциплине с </a:t>
            </a:r>
            <a:r>
              <a:rPr lang="ru-RU" sz="2600" dirty="0" err="1" smtClean="0">
                <a:latin typeface="Bookman Old Style" pitchFamily="18" charset="0"/>
                <a:cs typeface="Times New Roman" pitchFamily="18" charset="0"/>
              </a:rPr>
              <a:t>общеучебными</a:t>
            </a:r>
            <a:r>
              <a:rPr lang="ru-RU" sz="2600" dirty="0" smtClean="0">
                <a:latin typeface="Bookman Old Style" pitchFamily="18" charset="0"/>
                <a:cs typeface="Times New Roman" pitchFamily="18" charset="0"/>
              </a:rPr>
              <a:t> и профессиональными компетенциями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Bookman Old Style" pitchFamily="18" charset="0"/>
            </a:endParaRP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Times New Roman" pitchFamily="18" charset="0"/>
              </a:rPr>
              <a:t>Пример</a:t>
            </a:r>
            <a:r>
              <a:rPr lang="ru-RU" b="1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ФГОС НПО по профессии 100114.01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  <a:cs typeface="Times New Roman" pitchFamily="18" charset="0"/>
              </a:rPr>
              <a:t>Официант, бармен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Font typeface="Courier New" pitchFamily="49" charset="0"/>
              <a:buChar char="o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Century Schoolbook" pitchFamily="18" charset="0"/>
                <a:cs typeface="Times New Roman" pitchFamily="18" charset="0"/>
              </a:rPr>
              <a:t>Область применения </a:t>
            </a:r>
            <a:r>
              <a:rPr lang="ru-RU" sz="1900" b="1" i="1" dirty="0" smtClean="0">
                <a:solidFill>
                  <a:srgbClr val="002060"/>
                </a:solidFill>
                <a:latin typeface="Century Schoolbook" pitchFamily="18" charset="0"/>
                <a:cs typeface="Times New Roman" pitchFamily="18" charset="0"/>
              </a:rPr>
              <a:t>(стандарт – совокупность требований, обязательных при реализации основных образовательных программ по данной профессии всеми ОУ, имеющими государственную аккредитацию)</a:t>
            </a:r>
            <a:endParaRPr lang="ru-RU" dirty="0" smtClean="0">
              <a:solidFill>
                <a:srgbClr val="C00000"/>
              </a:solidFill>
              <a:latin typeface="Century Schoolbook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Courier New" pitchFamily="49" charset="0"/>
              <a:buChar char="o"/>
            </a:pPr>
            <a:r>
              <a:rPr lang="ru-RU" b="1" u="sng" dirty="0" smtClean="0">
                <a:latin typeface="Century Schoolbook" pitchFamily="18" charset="0"/>
                <a:cs typeface="Times New Roman" pitchFamily="18" charset="0"/>
              </a:rPr>
              <a:t> Используемые сокращения</a:t>
            </a:r>
            <a:r>
              <a:rPr lang="ru-RU" sz="1900" b="1" i="1" dirty="0" smtClean="0">
                <a:solidFill>
                  <a:srgbClr val="002060"/>
                </a:solidFill>
                <a:latin typeface="Century Schoolbook" pitchFamily="18" charset="0"/>
                <a:cs typeface="Times New Roman" pitchFamily="18" charset="0"/>
              </a:rPr>
              <a:t>: НПО, ФГОС НПО, ОУ, ОПОП (основная профессиональная образовательная программа по профессии), ОК (общая компетенция), ПК (профессиональная компетенция), ПМ (профессиональный модуль), МДК (междисциплинарный курс).</a:t>
            </a:r>
          </a:p>
          <a:p>
            <a:pPr marL="0" indent="0">
              <a:spcBef>
                <a:spcPts val="0"/>
              </a:spcBef>
              <a:buFont typeface="Courier New" pitchFamily="49" charset="0"/>
              <a:buChar char="o"/>
            </a:pPr>
            <a:r>
              <a:rPr lang="ru-RU" b="1" u="sng" dirty="0" smtClean="0">
                <a:latin typeface="Century Schoolbook" pitchFamily="18" charset="0"/>
                <a:cs typeface="Times New Roman" pitchFamily="18" charset="0"/>
              </a:rPr>
              <a:t> Характеристика подготовки по профессии </a:t>
            </a:r>
            <a:r>
              <a:rPr lang="ru-RU" sz="2200" b="1" i="1" dirty="0" smtClean="0">
                <a:solidFill>
                  <a:srgbClr val="002060"/>
                </a:solidFill>
                <a:latin typeface="Century Schoolbook" pitchFamily="18" charset="0"/>
                <a:cs typeface="Times New Roman" pitchFamily="18" charset="0"/>
              </a:rPr>
              <a:t>(нормативные сроки освоения ОПОП).</a:t>
            </a:r>
          </a:p>
          <a:p>
            <a:pPr marL="0" indent="0">
              <a:spcBef>
                <a:spcPts val="0"/>
              </a:spcBef>
              <a:buFont typeface="Courier New" pitchFamily="49" charset="0"/>
              <a:buChar char="o"/>
            </a:pPr>
            <a:r>
              <a:rPr lang="ru-RU" dirty="0" smtClean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Century Schoolbook" pitchFamily="18" charset="0"/>
                <a:cs typeface="Times New Roman" pitchFamily="18" charset="0"/>
              </a:rPr>
              <a:t>Характеристика профессиональной деятельности выпускников </a:t>
            </a:r>
            <a:r>
              <a:rPr lang="ru-RU" sz="1900" b="1" i="1" dirty="0" smtClean="0">
                <a:solidFill>
                  <a:srgbClr val="002060"/>
                </a:solidFill>
                <a:latin typeface="Century Schoolbook" pitchFamily="18" charset="0"/>
                <a:cs typeface="Times New Roman" pitchFamily="18" charset="0"/>
              </a:rPr>
              <a:t>(официант, бармен готовится к видам деятельности: обслуживание потребителей организаций общественного питания, обслуживание потребителей за </a:t>
            </a:r>
            <a:r>
              <a:rPr lang="ru-RU" sz="1900" b="1" i="1" dirty="0" err="1" smtClean="0">
                <a:solidFill>
                  <a:srgbClr val="002060"/>
                </a:solidFill>
                <a:latin typeface="Century Schoolbook" pitchFamily="18" charset="0"/>
                <a:cs typeface="Times New Roman" pitchFamily="18" charset="0"/>
              </a:rPr>
              <a:t>барной</a:t>
            </a:r>
            <a:r>
              <a:rPr lang="ru-RU" sz="1900" b="1" i="1" dirty="0" smtClean="0">
                <a:solidFill>
                  <a:srgbClr val="002060"/>
                </a:solidFill>
                <a:latin typeface="Century Schoolbook" pitchFamily="18" charset="0"/>
                <a:cs typeface="Times New Roman" pitchFamily="18" charset="0"/>
              </a:rPr>
              <a:t> стойкой, буфетом с приготовлением смешанных напитков и простых закусок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91264" cy="6552728"/>
          </a:xfrm>
        </p:spPr>
        <p:txBody>
          <a:bodyPr>
            <a:normAutofit/>
          </a:bodyPr>
          <a:lstStyle/>
          <a:p>
            <a:r>
              <a:rPr lang="ru-RU" sz="2200" b="1" u="sng" dirty="0" smtClean="0"/>
              <a:t>Требования к результатам освоения основной профессиональной образовательной программы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Выпускник должен обладать следующими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общими компетенциями: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Понимать сущность и социальную значимость своей будущей профессии, проявлять к ней устойчивый интерес;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Организовывать собственную деятельность, исходя из цели и способов ее достижения, определенных руководителем;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Анализировать рабочую ситуацию, осуществлять текущий и итоговый контроль, оценку и коррекцию собственной деятельности, нести ответственность за результаты своей работы;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Осуществлять поиск информации, необходимой для эффективного выполнения профессиональных задач;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Использовать информационно-коммуникационные технологии в профессиональной деятельности;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Работать в команде, эффективно общаться с коллегами, руководством, клиентами;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Исполнять воинскую обязанность, в т.ч. с применением полученных профессиональных знаний (для юношей)</a:t>
            </a:r>
          </a:p>
          <a:p>
            <a:pPr>
              <a:buFont typeface="Wingdings" pitchFamily="2" charset="2"/>
              <a:buChar char="ü"/>
            </a:pPr>
            <a:endParaRPr lang="ru-RU" sz="2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352928" cy="628531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Выпускник, освоивший ОПОП НПО, должен обладать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профессиональными компетенциями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 2 видам деятельности выполнять подготовительные работы к обслуживанию) 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Courier New" pitchFamily="49" charset="0"/>
              <a:buChar char="o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Требования к структуре ОПОП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Font typeface="Courier New" pitchFamily="49" charset="0"/>
              <a:buChar char="o"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обязательная часть – 80%,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вариативная часть – 20% (на расширение, углубление)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профессиональный цикл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общепрофессиональные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дисциплины и профессиональные модули)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Отбор дидактических единиц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т.е. ответим на вопрос: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«Зачем обучающимся изучать данную дисциплину?»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363272" cy="621330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Courier New" pitchFamily="49" charset="0"/>
              <a:buChar char="o"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Требования к условиям реализации ОПОП: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разработке ОПОП;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правах и обязанностях обучающихся;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максимальном объеме учебной нагрузки (54 часа/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.), продолжительности  каникул;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библиотечном фонде,…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перечень кабинетов, лабораторий, мастерских</a:t>
            </a:r>
          </a:p>
          <a:p>
            <a:pPr marL="0" indent="0">
              <a:spcBef>
                <a:spcPts val="0"/>
              </a:spcBef>
              <a:buFont typeface="Courier New" pitchFamily="49" charset="0"/>
              <a:buChar char="o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Courier New" pitchFamily="49" charset="0"/>
              <a:buChar char="o"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Требования к оцениванию качества ОПОП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текущий контроль, промежуточная и государственная (итоговая) аттестация;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оценочных средств контроля;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допуска к ГИА,…</a:t>
            </a:r>
          </a:p>
          <a:p>
            <a:pPr>
              <a:buFont typeface="Courier New" pitchFamily="49" charset="0"/>
              <a:buChar char="o"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Содержание рабочей программы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Титульный лист;</a:t>
            </a:r>
          </a:p>
          <a:p>
            <a:endParaRPr lang="ru-RU" b="1" dirty="0" smtClean="0"/>
          </a:p>
          <a:p>
            <a:r>
              <a:rPr lang="ru-RU" b="1" dirty="0" smtClean="0"/>
              <a:t>Паспорт рабочей программы;</a:t>
            </a:r>
          </a:p>
          <a:p>
            <a:endParaRPr lang="ru-RU" b="1" dirty="0" smtClean="0"/>
          </a:p>
          <a:p>
            <a:r>
              <a:rPr lang="ru-RU" b="1" dirty="0" smtClean="0"/>
              <a:t>Структура и содержание общеобразовательной учебной дисциплины;</a:t>
            </a:r>
          </a:p>
          <a:p>
            <a:endParaRPr lang="ru-RU" b="1" dirty="0" smtClean="0"/>
          </a:p>
          <a:p>
            <a:r>
              <a:rPr lang="ru-RU" b="1" dirty="0" smtClean="0"/>
              <a:t>Условия реализации программ общеобразовательной учебной дисциплины;</a:t>
            </a:r>
          </a:p>
          <a:p>
            <a:endParaRPr lang="ru-RU" b="1" dirty="0" smtClean="0"/>
          </a:p>
          <a:p>
            <a:r>
              <a:rPr lang="ru-RU" b="1" dirty="0" smtClean="0"/>
              <a:t>Контроль и оценка результатов программы общеобразовательной учебной дисциплины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496944" cy="70609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Титульный лист рабочей программы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424936" cy="5421216"/>
          </a:xfrm>
        </p:spPr>
        <p:txBody>
          <a:bodyPr>
            <a:normAutofit/>
          </a:bodyPr>
          <a:lstStyle/>
          <a:p>
            <a:r>
              <a:rPr lang="ru-RU" b="1" dirty="0" smtClean="0"/>
              <a:t>Наименование образовательного учреждения;</a:t>
            </a:r>
          </a:p>
          <a:p>
            <a:r>
              <a:rPr lang="ru-RU" b="1" dirty="0" smtClean="0"/>
              <a:t>Наименование общеобразовательной дисциплины;</a:t>
            </a:r>
          </a:p>
          <a:p>
            <a:r>
              <a:rPr lang="ru-RU" b="1" dirty="0" smtClean="0"/>
              <a:t>Указание по принадлежности рабочей программы профессии/специальности;</a:t>
            </a:r>
          </a:p>
          <a:p>
            <a:r>
              <a:rPr lang="ru-RU" b="1" dirty="0" smtClean="0"/>
              <a:t>Год разработки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На оборотной стороне титульного листа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указывается, на основе каких документов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разработана рабочая программа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общеобразовательной дисциплины, содержатся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сведения об авторе (-ах) и рецензентах.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Паспорт рабочей программы общеобразовательной дисциплины ОБЖ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496944" cy="5277200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/>
              <a:t>Область применения программы;</a:t>
            </a:r>
          </a:p>
          <a:p>
            <a:r>
              <a:rPr lang="ru-RU" sz="2000" b="1" dirty="0" smtClean="0"/>
              <a:t>На основе какой примерной программы разработана данная программа;</a:t>
            </a:r>
          </a:p>
          <a:p>
            <a:r>
              <a:rPr lang="ru-RU" sz="2000" b="1" dirty="0" smtClean="0"/>
              <a:t>Место дисциплины в структуре ОПОП</a:t>
            </a:r>
            <a:endParaRPr lang="ru-RU" dirty="0" smtClean="0"/>
          </a:p>
          <a:p>
            <a:pPr>
              <a:buNone/>
            </a:pPr>
            <a:r>
              <a:rPr lang="ru-RU" sz="1800" b="1" i="1" u="sng" dirty="0" smtClean="0">
                <a:solidFill>
                  <a:schemeClr val="accent3">
                    <a:lumMod val="75000"/>
                  </a:schemeClr>
                </a:solidFill>
              </a:rPr>
              <a:t>Область применения программы: </a:t>
            </a:r>
            <a:r>
              <a:rPr lang="ru-RU" sz="1800" dirty="0" smtClean="0"/>
              <a:t>реализация среднего (полного) общего образования в пределах ОПОП по профессии </a:t>
            </a: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</a:rPr>
              <a:t>100114.01</a:t>
            </a:r>
            <a:r>
              <a:rPr lang="ru-RU" sz="1800" dirty="0" smtClean="0"/>
              <a:t> </a:t>
            </a: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</a:rPr>
              <a:t>Официант, бармен </a:t>
            </a:r>
            <a:r>
              <a:rPr lang="ru-RU" sz="1800" u="sng" dirty="0" smtClean="0"/>
              <a:t>в соответствии с примерной программой учебной дисциплины </a:t>
            </a:r>
            <a:r>
              <a:rPr lang="ru-RU" sz="1800" u="sng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1800" b="1" i="1" u="sng" dirty="0" smtClean="0">
                <a:solidFill>
                  <a:schemeClr val="accent3">
                    <a:lumMod val="75000"/>
                  </a:schemeClr>
                </a:solidFill>
              </a:rPr>
              <a:t>Основы безопасности жизнедеятельности» </a:t>
            </a:r>
            <a:r>
              <a:rPr lang="ru-RU" sz="1400" b="1" i="1" dirty="0" smtClean="0">
                <a:solidFill>
                  <a:srgbClr val="002060"/>
                </a:solidFill>
              </a:rPr>
              <a:t>(Автор: Мишин Б.И.),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одобренной ФГУ «ФИРО» </a:t>
            </a:r>
            <a:r>
              <a:rPr lang="ru-RU" sz="1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Минобрнауки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России, 2008 </a:t>
            </a:r>
            <a:r>
              <a:rPr lang="ru-RU" sz="1800" dirty="0" smtClean="0"/>
              <a:t>с учетом профиля получаемого профессионального образования </a:t>
            </a:r>
            <a:r>
              <a:rPr lang="ru-RU" sz="1600" b="1" i="1" dirty="0" smtClean="0">
                <a:solidFill>
                  <a:srgbClr val="002060"/>
                </a:solidFill>
              </a:rPr>
              <a:t>(технического, социально-экономического, естественнонаучного, гуманитарного, педагогического, культурологического).</a:t>
            </a:r>
          </a:p>
          <a:p>
            <a:pPr>
              <a:buNone/>
            </a:pPr>
            <a:r>
              <a:rPr lang="ru-RU" sz="1800" b="1" i="1" u="sng" dirty="0" smtClean="0">
                <a:solidFill>
                  <a:schemeClr val="accent3">
                    <a:lumMod val="75000"/>
                  </a:schemeClr>
                </a:solidFill>
              </a:rPr>
              <a:t>Место дисциплины в структуре ОПОП: </a:t>
            </a:r>
            <a:r>
              <a:rPr lang="ru-RU" sz="1800" dirty="0" smtClean="0"/>
              <a:t>«Основы безопасности жизнедеятельности» общеобразовательная дисциплина среднего (полного) общего образования. Изучение данной дисциплины направлено на формирование у обучающихся общих (</a:t>
            </a:r>
            <a:r>
              <a:rPr lang="ru-RU" sz="1800" dirty="0" err="1" smtClean="0"/>
              <a:t>общеучебных</a:t>
            </a:r>
            <a:r>
              <a:rPr lang="ru-RU" sz="1800" dirty="0" smtClean="0"/>
              <a:t>) компетенций по 4 блокам </a:t>
            </a:r>
            <a:r>
              <a:rPr lang="ru-RU" sz="1600" b="1" i="1" dirty="0" smtClean="0">
                <a:solidFill>
                  <a:srgbClr val="002060"/>
                </a:solidFill>
              </a:rPr>
              <a:t>(самоорганизация, самообучение, информационный и коммуникативный блоки (раздел </a:t>
            </a:r>
            <a:r>
              <a:rPr lang="en-US" sz="1600" b="1" i="1" dirty="0" smtClean="0">
                <a:solidFill>
                  <a:srgbClr val="002060"/>
                </a:solidFill>
              </a:rPr>
              <a:t>V, </a:t>
            </a:r>
            <a:r>
              <a:rPr lang="ru-RU" sz="1600" b="1" i="1" dirty="0" smtClean="0">
                <a:solidFill>
                  <a:srgbClr val="002060"/>
                </a:solidFill>
              </a:rPr>
              <a:t>п. 5.1. ФГОС по профессии/специальности))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91264" cy="6141296"/>
          </a:xfrm>
        </p:spPr>
        <p:txBody>
          <a:bodyPr/>
          <a:lstStyle/>
          <a:p>
            <a:r>
              <a:rPr lang="ru-RU" b="1" dirty="0" smtClean="0"/>
              <a:t>Цели и задачи общеобразовательной учебной дисциплины – требования к результатам освоения дисциплины: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Краткое описание назначения учебной дисциплины </a:t>
            </a:r>
            <a:r>
              <a:rPr lang="ru-RU" sz="2000" b="1" i="1" dirty="0" smtClean="0">
                <a:solidFill>
                  <a:srgbClr val="002060"/>
                </a:solidFill>
              </a:rPr>
              <a:t>(из примерной программы); </a:t>
            </a:r>
            <a:r>
              <a:rPr lang="ru-RU" dirty="0" smtClean="0"/>
              <a:t>связь с другими общеобразовательными и профессиональными дисциплинами учебного плана </a:t>
            </a:r>
            <a:r>
              <a:rPr lang="ru-RU" sz="2000" b="1" i="1" dirty="0" smtClean="0">
                <a:solidFill>
                  <a:srgbClr val="002060"/>
                </a:solidFill>
              </a:rPr>
              <a:t>(из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ФГОСа</a:t>
            </a:r>
            <a:r>
              <a:rPr lang="ru-RU" sz="2000" b="1" i="1" dirty="0" smtClean="0">
                <a:solidFill>
                  <a:srgbClr val="002060"/>
                </a:solidFill>
              </a:rPr>
              <a:t> и учебного плана ОУ СПО);</a:t>
            </a:r>
          </a:p>
          <a:p>
            <a:pPr>
              <a:buNone/>
            </a:pPr>
            <a:endParaRPr lang="ru-RU" sz="20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В результате освоения дисциплины обучающийся: </a:t>
            </a:r>
          </a:p>
          <a:p>
            <a:pPr>
              <a:buNone/>
            </a:pPr>
            <a:r>
              <a:rPr lang="ru-RU" dirty="0" smtClean="0"/>
              <a:t>	должен знать………. </a:t>
            </a:r>
          </a:p>
          <a:p>
            <a:pPr>
              <a:buNone/>
            </a:pPr>
            <a:r>
              <a:rPr lang="ru-RU" dirty="0" smtClean="0"/>
              <a:t>	должен уметь……….</a:t>
            </a:r>
          </a:p>
          <a:p>
            <a:pPr>
              <a:buNone/>
            </a:pPr>
            <a:r>
              <a:rPr lang="ru-RU" dirty="0" smtClean="0"/>
              <a:t>	должен овладеть…….. </a:t>
            </a:r>
            <a:r>
              <a:rPr lang="ru-RU" sz="2000" b="1" i="1" dirty="0" smtClean="0">
                <a:solidFill>
                  <a:srgbClr val="002060"/>
                </a:solidFill>
              </a:rPr>
              <a:t>(компетенции)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363272" cy="6141296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Профильная составляющая (направленность) общеобразовательной дисциплины:</a:t>
            </a:r>
          </a:p>
          <a:p>
            <a:pPr>
              <a:buNone/>
            </a:pPr>
            <a:r>
              <a:rPr lang="ru-RU" dirty="0" smtClean="0"/>
              <a:t>Раскрыть, каким образом осуществляется профильное изучение дисциплины </a:t>
            </a:r>
            <a:r>
              <a:rPr lang="ru-RU" sz="1800" b="1" i="1" dirty="0" smtClean="0">
                <a:solidFill>
                  <a:srgbClr val="002060"/>
                </a:solidFill>
              </a:rPr>
              <a:t>(частичное перераспределение учебных часов в зависимости от важности раздела/темы для данной профессии/специальности, отбор дидактических единиц, использование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межпредметных</a:t>
            </a:r>
            <a:r>
              <a:rPr lang="ru-RU" sz="1800" b="1" i="1" dirty="0" smtClean="0">
                <a:solidFill>
                  <a:srgbClr val="002060"/>
                </a:solidFill>
              </a:rPr>
              <a:t>  связей, отражение профильной составляющей в организации самостоятельной работы обучающихся)</a:t>
            </a:r>
            <a:endParaRPr lang="ru-RU" b="1" dirty="0" smtClean="0"/>
          </a:p>
          <a:p>
            <a:r>
              <a:rPr lang="ru-RU" b="1" dirty="0" smtClean="0"/>
              <a:t>Количество часов, отведенное на освоение программы «Основы безопасности жизнедеятельности», в том числе:</a:t>
            </a:r>
          </a:p>
          <a:p>
            <a:pPr>
              <a:buNone/>
            </a:pPr>
            <a:r>
              <a:rPr lang="ru-RU" dirty="0" smtClean="0"/>
              <a:t>Максимальная учебная нагрузка – 105 часов;</a:t>
            </a:r>
          </a:p>
          <a:p>
            <a:pPr>
              <a:buNone/>
            </a:pPr>
            <a:r>
              <a:rPr lang="ru-RU" dirty="0" smtClean="0"/>
              <a:t>Обязательная аудиторная учебная нагрузка – 70 часов;</a:t>
            </a:r>
          </a:p>
          <a:p>
            <a:pPr>
              <a:buNone/>
            </a:pPr>
            <a:r>
              <a:rPr lang="ru-RU" dirty="0" smtClean="0"/>
              <a:t>Самостоятельная (внеаудиторная) работа – 35 часов 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 </a:t>
            </a:r>
            <a:endParaRPr lang="ru-RU" sz="1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19256" cy="6213304"/>
          </a:xfrm>
        </p:spPr>
        <p:txBody>
          <a:bodyPr/>
          <a:lstStyle/>
          <a:p>
            <a:r>
              <a:rPr lang="ru-RU" b="1" dirty="0" smtClean="0"/>
              <a:t>Изменения, внесенные в рабочую программу по сравнению с Примерной программой «Основы безопасности жизнедеятельности»</a:t>
            </a:r>
          </a:p>
          <a:p>
            <a:pPr>
              <a:buNone/>
            </a:pPr>
            <a:r>
              <a:rPr lang="ru-RU" dirty="0" smtClean="0"/>
              <a:t>Указать и аргументировано обосновать все внесенные изменения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Структура и содержание общеобразовательной учебной дисциплины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/>
          <a:lstStyle/>
          <a:p>
            <a:r>
              <a:rPr lang="ru-RU" b="1" dirty="0" smtClean="0"/>
              <a:t>Объем общеобразовательной учебной дисциплины и виды учебной работы</a:t>
            </a:r>
          </a:p>
          <a:p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564905"/>
          <a:ext cx="8208912" cy="418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/>
                <a:gridCol w="2016224"/>
              </a:tblGrid>
              <a:tr h="6932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 учебной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Объем  часов</a:t>
                      </a:r>
                      <a:endParaRPr lang="ru-RU" b="1" dirty="0"/>
                    </a:p>
                  </a:txBody>
                  <a:tcPr/>
                </a:tc>
              </a:tr>
              <a:tr h="693241"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Максимальная учебная</a:t>
                      </a:r>
                      <a:r>
                        <a:rPr lang="ru-RU" baseline="0" dirty="0" smtClean="0"/>
                        <a:t> нагрузка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105</a:t>
                      </a:r>
                      <a:endParaRPr lang="ru-RU" b="1" dirty="0"/>
                    </a:p>
                  </a:txBody>
                  <a:tcPr/>
                </a:tc>
              </a:tr>
              <a:tr h="1144414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Обязательная аудиторная</a:t>
                      </a:r>
                      <a:r>
                        <a:rPr lang="ru-RU" baseline="0" dirty="0" smtClean="0"/>
                        <a:t> нагрузка (всего)</a:t>
                      </a:r>
                    </a:p>
                    <a:p>
                      <a:r>
                        <a:rPr lang="ru-RU" baseline="0" dirty="0" smtClean="0"/>
                        <a:t>В том числе:</a:t>
                      </a:r>
                    </a:p>
                    <a:p>
                      <a:r>
                        <a:rPr lang="ru-RU" baseline="0" dirty="0" smtClean="0"/>
                        <a:t>Практические занятия</a:t>
                      </a:r>
                    </a:p>
                    <a:p>
                      <a:r>
                        <a:rPr lang="ru-RU" baseline="0" dirty="0" smtClean="0"/>
                        <a:t>Контрольные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70</a:t>
                      </a:r>
                    </a:p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16</a:t>
                      </a:r>
                    </a:p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880318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Самостоятельная работа обучающегося (всего) </a:t>
                      </a:r>
                    </a:p>
                    <a:p>
                      <a:r>
                        <a:rPr lang="ru-RU" dirty="0" smtClean="0"/>
                        <a:t>в том числе: </a:t>
                      </a:r>
                      <a:r>
                        <a:rPr lang="ru-RU" b="1" i="1" dirty="0" smtClean="0">
                          <a:solidFill>
                            <a:srgbClr val="002060"/>
                          </a:solidFill>
                        </a:rPr>
                        <a:t>(перечисляются виды самостоятельных работ с указанием часов)</a:t>
                      </a:r>
                      <a:endParaRPr lang="ru-RU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35</a:t>
                      </a:r>
                      <a:endParaRPr lang="ru-RU" b="1" dirty="0"/>
                    </a:p>
                  </a:txBody>
                  <a:tcPr/>
                </a:tc>
              </a:tr>
              <a:tr h="693241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Итоговая аттестация в форме </a:t>
                      </a:r>
                      <a:r>
                        <a:rPr lang="ru-RU" b="1" i="1" dirty="0" smtClean="0">
                          <a:solidFill>
                            <a:srgbClr val="002060"/>
                          </a:solidFill>
                        </a:rPr>
                        <a:t>(количество часов не указывать)</a:t>
                      </a:r>
                      <a:endParaRPr lang="ru-RU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/>
          <a:lstStyle/>
          <a:p>
            <a:r>
              <a:rPr lang="ru-RU" b="1" dirty="0" smtClean="0"/>
              <a:t>Тематический план и содержание учебной дисциплины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*1 – ознакомительный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2 – репродуктивный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3 - продуктивный</a:t>
            </a:r>
            <a:endParaRPr lang="ru-RU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97000"/>
          <a:ext cx="8424936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4248472"/>
                <a:gridCol w="1008112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 разделов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и тем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Содержание  учебного материала, лабораторные работы, практические занятия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Объем часов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Уровень освоения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 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1.1.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учебного материала </a:t>
                      </a:r>
                      <a:r>
                        <a:rPr lang="ru-RU" b="1" i="1" dirty="0" smtClean="0">
                          <a:solidFill>
                            <a:srgbClr val="002060"/>
                          </a:solidFill>
                          <a:hlinkClick r:id="rId2" action="ppaction://hlinkfile"/>
                        </a:rPr>
                        <a:t>(дидактические</a:t>
                      </a:r>
                      <a:r>
                        <a:rPr lang="ru-RU" b="1" i="1" baseline="0" dirty="0" smtClean="0">
                          <a:solidFill>
                            <a:srgbClr val="002060"/>
                          </a:solidFill>
                          <a:hlinkClick r:id="rId2" action="ppaction://hlinkfile"/>
                        </a:rPr>
                        <a:t> единицы)</a:t>
                      </a:r>
                      <a:endParaRPr lang="ru-RU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</a:rPr>
                        <a:t>(1,2,3)*</a:t>
                      </a:r>
                      <a:endParaRPr lang="ru-RU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Практические</a:t>
                      </a:r>
                      <a:r>
                        <a:rPr lang="ru-RU" baseline="0" dirty="0" smtClean="0"/>
                        <a:t> занятия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Контрольные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1**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Внеаудиторная (самостоятельная) работа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1**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356</TotalTime>
  <Words>990</Words>
  <Application>Microsoft Office PowerPoint</Application>
  <PresentationFormat>Экран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Рекомендации по разработке рабочих программ общеобразовательных дисциплин по профессиям начального и специальностям среднего профессионального образования</vt:lpstr>
      <vt:lpstr>Содержание рабочей программы</vt:lpstr>
      <vt:lpstr>Титульный лист рабочей программы</vt:lpstr>
      <vt:lpstr>Паспорт рабочей программы общеобразовательной дисциплины ОБЖ</vt:lpstr>
      <vt:lpstr>Слайд 5</vt:lpstr>
      <vt:lpstr>Слайд 6</vt:lpstr>
      <vt:lpstr>Слайд 7</vt:lpstr>
      <vt:lpstr>Структура и содержание общеобразовательной учебной дисциплины</vt:lpstr>
      <vt:lpstr>Слайд 9</vt:lpstr>
      <vt:lpstr>Алгоритм действий преподавателя при разработке рабочих программ по ОБЖ</vt:lpstr>
      <vt:lpstr>Пример  ФГОС НПО по профессии 100114.01 Официант, бармен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разработке рабочих программ общеобразовательных дисциплин по профессиям начального и специальностям среднего профессионального образования</dc:title>
  <dc:creator>user</dc:creator>
  <cp:lastModifiedBy>user</cp:lastModifiedBy>
  <cp:revision>39</cp:revision>
  <dcterms:created xsi:type="dcterms:W3CDTF">2012-10-23T09:58:20Z</dcterms:created>
  <dcterms:modified xsi:type="dcterms:W3CDTF">2012-10-24T06:29:45Z</dcterms:modified>
</cp:coreProperties>
</file>