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AED-F41A-4905-BF9F-FC5135AAAE7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10E5-E6E8-424A-8616-74FE7D94A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AED-F41A-4905-BF9F-FC5135AAAE7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10E5-E6E8-424A-8616-74FE7D94A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AED-F41A-4905-BF9F-FC5135AAAE7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10E5-E6E8-424A-8616-74FE7D94A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AED-F41A-4905-BF9F-FC5135AAAE7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10E5-E6E8-424A-8616-74FE7D94A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AED-F41A-4905-BF9F-FC5135AAAE7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10E5-E6E8-424A-8616-74FE7D94A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AED-F41A-4905-BF9F-FC5135AAAE7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10E5-E6E8-424A-8616-74FE7D94A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AED-F41A-4905-BF9F-FC5135AAAE7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10E5-E6E8-424A-8616-74FE7D94A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AED-F41A-4905-BF9F-FC5135AAAE7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10E5-E6E8-424A-8616-74FE7D94A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AED-F41A-4905-BF9F-FC5135AAAE7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10E5-E6E8-424A-8616-74FE7D94A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AED-F41A-4905-BF9F-FC5135AAAE7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10E5-E6E8-424A-8616-74FE7D94A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AED-F41A-4905-BF9F-FC5135AAAE7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2410E5-E6E8-424A-8616-74FE7D94A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CF0AED-F41A-4905-BF9F-FC5135AAAE7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2410E5-E6E8-424A-8616-74FE7D94A37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1628800"/>
            <a:ext cx="9577064" cy="5760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endParaRPr lang="ru-RU" sz="28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pic>
        <p:nvPicPr>
          <p:cNvPr id="1026" name="Picture 2" descr="C:\Users\Наталия\Desktop\презентация МОЯ\Гершвальд Н.Ю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492896"/>
            <a:ext cx="2331958" cy="344416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0" name="Picture 6" descr="C:\Users\Наталия\Desktop\презентация МОЯ\Награды поощрения\сканирование1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01208"/>
            <a:ext cx="1656184" cy="141069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88640"/>
            <a:ext cx="9144000" cy="170368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t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sz="2800" dirty="0" smtClean="0">
                <a:latin typeface="Calibri" pitchFamily="34" charset="0"/>
              </a:rPr>
              <a:t>Федеральное государственное бюджетное образовательное учреждение среднего профессионального образования «Медицинский колледж» Управления делами Президента Российской Федерации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420888"/>
            <a:ext cx="6340069" cy="372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Times New Roman" pitchFamily="18" charset="0"/>
              </a:rPr>
              <a:t>Гершвальд (Меркулова) Наталия Юрьевна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Times New Roman" pitchFamily="18" charset="0"/>
              </a:rPr>
              <a:t>   педагогический стаж 22 года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Times New Roman" pitchFamily="18" charset="0"/>
              </a:rPr>
              <a:t>   в данном учебном учреждении – 3 года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Times New Roman" pitchFamily="18" charset="0"/>
              </a:rPr>
              <a:t>   преподаватель истории</a:t>
            </a:r>
          </a:p>
          <a:p>
            <a:r>
              <a:rPr lang="ru-RU" sz="2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Times New Roman" pitchFamily="18" charset="0"/>
              </a:rPr>
              <a:t>       и обществознания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Times New Roman" pitchFamily="18" charset="0"/>
              </a:rPr>
              <a:t>   квалификационная категория: </a:t>
            </a:r>
            <a:r>
              <a:rPr lang="ru-RU" sz="2600" u="sng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Times New Roman" pitchFamily="18" charset="0"/>
              </a:rPr>
              <a:t>первая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Times New Roman" pitchFamily="18" charset="0"/>
              </a:rPr>
              <a:t>   куратор группы 2 «</a:t>
            </a:r>
            <a:r>
              <a:rPr lang="ru-RU" sz="2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Times New Roman" pitchFamily="18" charset="0"/>
              </a:rPr>
              <a:t>з</a:t>
            </a:r>
            <a:r>
              <a:rPr lang="ru-RU" sz="2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Times New Roman" pitchFamily="18" charset="0"/>
              </a:rPr>
              <a:t>»</a:t>
            </a:r>
          </a:p>
          <a:p>
            <a:pPr>
              <a:buFont typeface="Arial" pitchFamily="34" charset="0"/>
              <a:buChar char="•"/>
            </a:pPr>
            <a:endParaRPr lang="ru-RU" sz="2600" b="1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ea typeface="+mj-ea"/>
              <a:cs typeface="Times New Roman" pitchFamily="18" charset="0"/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5589240"/>
            <a:ext cx="424847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2400" smtClean="0">
                <a:latin typeface="Calibri" pitchFamily="34" charset="0"/>
              </a:rPr>
              <a:t>Участник  </a:t>
            </a:r>
            <a:r>
              <a:rPr lang="ru-RU" sz="2400" dirty="0" smtClean="0">
                <a:latin typeface="Calibri" pitchFamily="34" charset="0"/>
              </a:rPr>
              <a:t>круглого стола ВШЭ</a:t>
            </a:r>
          </a:p>
          <a:p>
            <a:r>
              <a:rPr lang="ru-RU" sz="2400" dirty="0" smtClean="0">
                <a:latin typeface="Calibri" pitchFamily="34" charset="0"/>
              </a:rPr>
              <a:t>«опыт и проблемы педагогического</a:t>
            </a:r>
          </a:p>
          <a:p>
            <a:r>
              <a:rPr lang="ru-RU" sz="2400" dirty="0" smtClean="0">
                <a:latin typeface="Calibri" pitchFamily="34" charset="0"/>
              </a:rPr>
              <a:t>сопровождения гуманитарно-одаренных детей»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2942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УДОСТОВЕРЕНИЯ</a:t>
            </a:r>
            <a:r>
              <a:rPr lang="ru-RU" sz="2800" b="0" dirty="0" smtClean="0">
                <a:solidFill>
                  <a:schemeClr val="tx1"/>
                </a:solidFill>
                <a:latin typeface="Calibri" pitchFamily="34" charset="0"/>
              </a:rPr>
              <a:t> И СЕРТИФИКАТЫ  О ПРОХОЖДЕНИИ КУРСОВ ПОВЫШЕНИЯ КВАЛИФИКАЦИИ </a:t>
            </a:r>
            <a:endParaRPr lang="ru-RU" sz="28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051" name="Picture 3" descr="C:\Users\Наталия\Desktop\презентация МОЯ\Повышение квалификации\Диплом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2998487" cy="201622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2" name="Picture 4" descr="G:\Аттестация Гершвальд\Партфолио\сканирование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196752"/>
            <a:ext cx="2967488" cy="19442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3" name="Picture 5" descr="C:\Users\Наталия\Desktop\презентация МОЯ\Повышение квалификации\сканирование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645024"/>
            <a:ext cx="2991276" cy="1959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" name="Picture 5" descr="C:\Users\Anna\Desktop\Новая папка\сканирование0001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33056"/>
            <a:ext cx="1892657" cy="271462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4716016" y="5565338"/>
            <a:ext cx="4427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2011 год  МИОО   </a:t>
            </a:r>
          </a:p>
          <a:p>
            <a:r>
              <a:rPr lang="ru-RU" sz="2000" dirty="0" smtClean="0">
                <a:latin typeface="Calibri" pitchFamily="34" charset="0"/>
              </a:rPr>
              <a:t>       «Основы экономических знаний»</a:t>
            </a:r>
          </a:p>
          <a:p>
            <a:pPr algn="ctr"/>
            <a:r>
              <a:rPr lang="ru-RU" sz="2000" dirty="0" smtClean="0">
                <a:latin typeface="Calibri" pitchFamily="34" charset="0"/>
              </a:rPr>
              <a:t>144 часа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140968"/>
            <a:ext cx="41717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2011 год  МИОО  «Образовательная </a:t>
            </a:r>
          </a:p>
          <a:p>
            <a:pPr algn="ctr"/>
            <a:r>
              <a:rPr lang="ru-RU" sz="2000" dirty="0" smtClean="0">
                <a:latin typeface="Calibri" pitchFamily="34" charset="0"/>
              </a:rPr>
              <a:t>среда и здоровье учащихся»</a:t>
            </a:r>
          </a:p>
          <a:p>
            <a:pPr algn="ctr"/>
            <a:endParaRPr lang="ru-RU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1268760"/>
            <a:ext cx="232544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2012 год  МГЛИ </a:t>
            </a:r>
          </a:p>
          <a:p>
            <a:r>
              <a:rPr lang="ru-RU" sz="2000" dirty="0" smtClean="0">
                <a:latin typeface="Calibri" pitchFamily="34" charset="0"/>
              </a:rPr>
              <a:t>«Маркетинговые </a:t>
            </a:r>
          </a:p>
          <a:p>
            <a:r>
              <a:rPr lang="ru-RU" sz="2000" dirty="0" smtClean="0">
                <a:latin typeface="Calibri" pitchFamily="34" charset="0"/>
              </a:rPr>
              <a:t>технологии </a:t>
            </a:r>
          </a:p>
          <a:p>
            <a:r>
              <a:rPr lang="ru-RU" sz="2000" dirty="0" smtClean="0">
                <a:latin typeface="Calibri" pitchFamily="34" charset="0"/>
              </a:rPr>
              <a:t>в образовательной </a:t>
            </a:r>
          </a:p>
          <a:p>
            <a:r>
              <a:rPr lang="ru-RU" sz="2000" dirty="0" smtClean="0">
                <a:latin typeface="Calibri" pitchFamily="34" charset="0"/>
              </a:rPr>
              <a:t>среде» 72 часа  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4077072"/>
            <a:ext cx="265925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2015 год  ВШЭ</a:t>
            </a:r>
          </a:p>
          <a:p>
            <a:r>
              <a:rPr lang="ru-RU" sz="2000" dirty="0" smtClean="0"/>
              <a:t>«Преподавание </a:t>
            </a:r>
          </a:p>
          <a:p>
            <a:r>
              <a:rPr lang="ru-RU" sz="2000" dirty="0" smtClean="0"/>
              <a:t>обществознания.</a:t>
            </a:r>
          </a:p>
          <a:p>
            <a:r>
              <a:rPr lang="ru-RU" sz="2000" dirty="0" smtClean="0"/>
              <a:t>Подготовка учащихся </a:t>
            </a:r>
          </a:p>
          <a:p>
            <a:r>
              <a:rPr lang="ru-RU" sz="2000" dirty="0" smtClean="0"/>
              <a:t>к олимпиадам </a:t>
            </a:r>
          </a:p>
          <a:p>
            <a:r>
              <a:rPr lang="ru-RU" sz="2000" dirty="0" smtClean="0"/>
              <a:t>и конкурсам» 76 часов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40639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Calibri" pitchFamily="34" charset="0"/>
              </a:rPr>
              <a:t>КАБИНЕТ ИСТОРИИ И ОБЩЕСТВОЗНАНИЯ № 213</a:t>
            </a:r>
            <a:endParaRPr lang="ru-RU" sz="28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214422"/>
            <a:ext cx="8215370" cy="55007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IMGP14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3919646" cy="26356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IMGP14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052736"/>
            <a:ext cx="3888432" cy="26260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IMGP14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933056"/>
            <a:ext cx="3888432" cy="25922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IMGP14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933056"/>
            <a:ext cx="3930789" cy="259228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4286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Виды учебной работы на занятиях по истории</a:t>
            </a:r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Рисунок 4" descr="IMGP1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3888432" cy="25789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IMGP13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861048"/>
            <a:ext cx="3744416" cy="27421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IMGP14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980728"/>
            <a:ext cx="3816424" cy="25202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IMGP1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861048"/>
            <a:ext cx="3919572" cy="273630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7851648" cy="404664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Calibri" pitchFamily="34" charset="0"/>
              </a:rPr>
              <a:t>Виды учебной работы на занятиях </a:t>
            </a:r>
            <a:br>
              <a:rPr lang="ru-RU" sz="2800" b="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800" b="0" dirty="0" smtClean="0">
                <a:solidFill>
                  <a:schemeClr val="tx1"/>
                </a:solidFill>
                <a:latin typeface="Calibri" pitchFamily="34" charset="0"/>
              </a:rPr>
              <a:t>по обществознанию </a:t>
            </a:r>
            <a:endParaRPr lang="ru-RU" sz="28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785794"/>
            <a:ext cx="8429684" cy="58579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IMGP1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933056"/>
            <a:ext cx="3690901" cy="27681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IMGP13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3672408" cy="28263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IMGP14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052736"/>
            <a:ext cx="3648405" cy="27363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IMGP14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933056"/>
            <a:ext cx="3672408" cy="280831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51648" cy="692696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Calibri" pitchFamily="34" charset="0"/>
              </a:rPr>
              <a:t>Всероссийский открытый урок, посвященный Дню народного единства и согласия </a:t>
            </a:r>
            <a:endParaRPr lang="ru-RU" sz="28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214422"/>
            <a:ext cx="7888062" cy="52149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DSC_0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77072"/>
            <a:ext cx="4563206" cy="266429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DSC_0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05064"/>
            <a:ext cx="3787891" cy="26767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DSC_0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124744"/>
            <a:ext cx="3787237" cy="28917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DSC_00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124744"/>
            <a:ext cx="4514747" cy="290179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51648" cy="62068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Calibri" pitchFamily="34" charset="0"/>
              </a:rPr>
              <a:t>Внеаудиторная работа</a:t>
            </a:r>
            <a:br>
              <a:rPr lang="ru-RU" sz="2800" b="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800" b="0" dirty="0" err="1" smtClean="0">
                <a:solidFill>
                  <a:schemeClr val="tx1"/>
                </a:solidFill>
                <a:latin typeface="Calibri" pitchFamily="34" charset="0"/>
              </a:rPr>
              <a:t>Гражданско</a:t>
            </a:r>
            <a:r>
              <a:rPr lang="ru-RU" sz="2800" b="0" dirty="0" smtClean="0">
                <a:solidFill>
                  <a:schemeClr val="tx1"/>
                </a:solidFill>
                <a:latin typeface="Calibri" pitchFamily="34" charset="0"/>
              </a:rPr>
              <a:t> - патриотическое воспитание.</a:t>
            </a:r>
            <a:endParaRPr lang="ru-RU" sz="28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000108"/>
            <a:ext cx="8429684" cy="5429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DSC_0012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00108"/>
            <a:ext cx="4572032" cy="22298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День Конститу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89040"/>
            <a:ext cx="2826200" cy="27363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День защитника Отечест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980728"/>
            <a:ext cx="3571900" cy="266106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Экскурсия в музей Зои Космодемьянской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4077072"/>
            <a:ext cx="4608512" cy="24069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3" descr="C:\Users\Anna\Desktop\Новая папка\День Побед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068960"/>
            <a:ext cx="2333609" cy="1750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482</TotalTime>
  <Words>154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 </vt:lpstr>
      <vt:lpstr>УДОСТОВЕРЕНИЯ И СЕРТИФИКАТЫ  О ПРОХОЖДЕНИИ КУРСОВ ПОВЫШЕНИЯ КВАЛИФИКАЦИИ </vt:lpstr>
      <vt:lpstr>КАБИНЕТ ИСТОРИИ И ОБЩЕСТВОЗНАНИЯ № 213</vt:lpstr>
      <vt:lpstr>Виды учебной работы на занятиях по истории</vt:lpstr>
      <vt:lpstr>Виды учебной работы на занятиях  по обществознанию </vt:lpstr>
      <vt:lpstr>Всероссийский открытый урок, посвященный Дню народного единства и согласия </vt:lpstr>
      <vt:lpstr>Внеаудиторная работа Гражданско - патриотическое воспитание.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СРЕДНЕГО ПРОФЕССИОНАЛЬНОГО ОБРАЗОВАНИЯ  "МЕДИЦИНСКИЙ КОЛЛЕДЖ" УПРАВЛЕНИЯ ДЕЛАМИ ПРЕЗИДЕНТА РОССИЙСКОЙ ФЕДЕРАЦИИ</dc:title>
  <dc:creator>Наталия</dc:creator>
  <cp:lastModifiedBy>МиГер</cp:lastModifiedBy>
  <cp:revision>50</cp:revision>
  <dcterms:created xsi:type="dcterms:W3CDTF">2015-11-28T10:21:21Z</dcterms:created>
  <dcterms:modified xsi:type="dcterms:W3CDTF">2015-12-01T03:45:02Z</dcterms:modified>
</cp:coreProperties>
</file>