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63" r:id="rId6"/>
    <p:sldId id="264" r:id="rId7"/>
    <p:sldId id="265" r:id="rId8"/>
    <p:sldId id="266" r:id="rId9"/>
    <p:sldId id="269" r:id="rId10"/>
    <p:sldId id="271" r:id="rId11"/>
    <p:sldId id="272" r:id="rId12"/>
    <p:sldId id="273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1368" userDrawn="1">
          <p15:clr>
            <a:srgbClr val="A4A3A4"/>
          </p15:clr>
        </p15:guide>
        <p15:guide id="4" pos="4316" userDrawn="1">
          <p15:clr>
            <a:srgbClr val="A4A3A4"/>
          </p15:clr>
        </p15:guide>
        <p15:guide id="5" pos="6289" userDrawn="1">
          <p15:clr>
            <a:srgbClr val="A4A3A4"/>
          </p15:clr>
        </p15:guide>
        <p15:guide id="6" pos="6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6F8"/>
    <a:srgbClr val="EBFBF7"/>
    <a:srgbClr val="DDF9F2"/>
    <a:srgbClr val="DDF2F9"/>
    <a:srgbClr val="FFCCFF"/>
    <a:srgbClr val="D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84" y="40"/>
      </p:cViewPr>
      <p:guideLst>
        <p:guide orient="horz" pos="2160"/>
        <p:guide pos="3863"/>
        <p:guide pos="1368"/>
        <p:guide pos="4316"/>
        <p:guide pos="6289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AutoShape 103"/>
          <p:cNvSpPr>
            <a:spLocks noChangeArrowheads="1"/>
          </p:cNvSpPr>
          <p:nvPr userDrawn="1"/>
        </p:nvSpPr>
        <p:spPr bwMode="gray">
          <a:xfrm>
            <a:off x="1524000" y="2488631"/>
            <a:ext cx="9144000" cy="310040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7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2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38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1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89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4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9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9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41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0305-81EA-4B58-A803-A55E7BB820FB}" type="datetimeFigureOut">
              <a:rPr lang="ru-RU" smtClean="0"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C5A9-9A64-426B-9CB2-68901DC2FB6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38200" y="365125"/>
            <a:ext cx="10515600" cy="1202417"/>
          </a:xfrm>
          <a:prstGeom prst="rect">
            <a:avLst/>
          </a:prstGeom>
          <a:solidFill>
            <a:srgbClr val="EBFBF7">
              <a:alpha val="3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8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0513" y="2854943"/>
            <a:ext cx="9144000" cy="1948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latin typeface="Century Gothic" panose="020B0502020202020204" pitchFamily="34" charset="0"/>
              </a:rPr>
              <a:t>МЕТОДИЧЕСКИЕ РЕКОМЕНДАЦИИ ПО ОФОРМЛЕНИЮ ВЫПУСКНОЙ КВАЛИФИКАЦИОННОЙ РАБОТЫ</a:t>
            </a:r>
            <a:endParaRPr lang="ru-RU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497" y="442127"/>
            <a:ext cx="10125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ФЕДЕРАЛЬНОЕ ГОСУДАРСТВЕННОЕ БЮДЖЕТНОЕ </a:t>
            </a:r>
            <a:r>
              <a:rPr lang="ru-RU" sz="2200" b="1" dirty="0" smtClean="0">
                <a:latin typeface="Century Gothic" panose="020B0502020202020204" pitchFamily="34" charset="0"/>
              </a:rPr>
              <a:t>ПРОФЕССИОНАЛЬНОЕ ОБРАЗОВАТЕЛЬНОЕ УЧРЕЖДЕНИЕ</a:t>
            </a:r>
            <a:endParaRPr lang="ru-RU" sz="22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«МЕДИЦИНСКИЙ КОЛЛЕДЖ»</a:t>
            </a:r>
          </a:p>
          <a:p>
            <a:pPr algn="ctr"/>
            <a:r>
              <a:rPr lang="ru-RU" sz="2200" b="1" dirty="0" smtClean="0">
                <a:latin typeface="Century Gothic" panose="020B0502020202020204" pitchFamily="34" charset="0"/>
              </a:rPr>
              <a:t>УПРАВЛЕНИЯ ДЕЛАМИ ПРЕЗИДЕНТА</a:t>
            </a:r>
            <a:endParaRPr lang="ru-RU" sz="22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8302" y="5984656"/>
            <a:ext cx="121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</a:rPr>
              <a:t>МОСКВА</a:t>
            </a:r>
          </a:p>
          <a:p>
            <a:pPr algn="ctr"/>
            <a:r>
              <a:rPr lang="ru-RU" b="1" dirty="0" smtClean="0">
                <a:latin typeface="Century Gothic" panose="020B0502020202020204" pitchFamily="34" charset="0"/>
              </a:rPr>
              <a:t>2018</a:t>
            </a:r>
            <a:endParaRPr lang="ru-R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РАЗДЕЛЫ И ПОДРАЗДЕЛЫ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257879"/>
            <a:ext cx="4899409" cy="4038699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1495" y="2603259"/>
            <a:ext cx="4519665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latin typeface="Century Gothic" pitchFamily="34" charset="0"/>
              </a:rPr>
              <a:t>Все заголовки иерархически нумеруются арабскими цифрами. Номер подраздела состоит из номера раздела и подраздела, разделенных точкой. Номер помещается перед названием, после каждой группы цифр ставится точка </a:t>
            </a: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371098" y="1980068"/>
            <a:ext cx="3924384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263497" y="1980067"/>
            <a:ext cx="4031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НУМЕРАЦИЯ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501285" y="2257880"/>
            <a:ext cx="4939381" cy="403869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Rectangle 104"/>
          <p:cNvSpPr>
            <a:spLocks noChangeArrowheads="1"/>
          </p:cNvSpPr>
          <p:nvPr/>
        </p:nvSpPr>
        <p:spPr bwMode="auto">
          <a:xfrm>
            <a:off x="6617457" y="2650517"/>
            <a:ext cx="4823209" cy="3545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1. ЗАБОЛЕВАНИЯ СЕРДЕЧНО-СОСУДИСТОЙ СИСТЕМЫ</a:t>
            </a:r>
          </a:p>
          <a:p>
            <a:pPr marL="622300"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1.1. Инфаркт миокарда</a:t>
            </a:r>
          </a:p>
          <a:p>
            <a:pPr marL="622300"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1.2. Ишемическая болезнь</a:t>
            </a:r>
            <a:endParaRPr lang="ru-RU" sz="2400" dirty="0">
              <a:latin typeface="Century Gothic" panose="020B0502020202020204" pitchFamily="34" charset="0"/>
            </a:endParaRPr>
          </a:p>
          <a:p>
            <a:pPr marL="622300">
              <a:lnSpc>
                <a:spcPct val="120000"/>
              </a:lnSpc>
            </a:pPr>
            <a:endParaRPr lang="ru-RU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400" b="1" dirty="0" smtClean="0">
                <a:latin typeface="Century Gothic" panose="020B0502020202020204" pitchFamily="34" charset="0"/>
              </a:rPr>
              <a:t>Не нумеруются: </a:t>
            </a:r>
            <a:r>
              <a:rPr lang="ru-RU" sz="2400" dirty="0" smtClean="0">
                <a:latin typeface="Century Gothic" panose="020B0502020202020204" pitchFamily="34" charset="0"/>
              </a:rPr>
              <a:t>ВВЕДЕНИЕ, ЗАКЛЮЧЕНИЕ, СПИСОК ЛИТЕРАТУРЫ, ПРИЛОЖЕНИЯ</a:t>
            </a: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029776" y="1980067"/>
            <a:ext cx="4016043" cy="50165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144378" y="1996269"/>
            <a:ext cx="39014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ПРИМЕР НУМЕРАЦИИ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ПРИМЕНЕНИЕ ТАБЛИЦ И ИЛЛЮСТРАТИВНОГО МАТЕРИАЛА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199" y="1996270"/>
            <a:ext cx="6113406" cy="455525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1494" y="2341651"/>
            <a:ext cx="5674557" cy="4062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Таблица должна иметь нумерацию и заголовок, который помещается справа над таблицей. Слово «Таблица» и заголовок начинаются с прописной буквы, точка после названия таблицы не ставится. </a:t>
            </a:r>
            <a:r>
              <a:rPr lang="ru-RU" sz="2400" dirty="0">
                <a:latin typeface="Century Gothic" pitchFamily="34" charset="0"/>
              </a:rPr>
              <a:t>Поясняющие данные к </a:t>
            </a:r>
            <a:r>
              <a:rPr lang="ru-RU" sz="2400" dirty="0" smtClean="0">
                <a:latin typeface="Century Gothic" pitchFamily="34" charset="0"/>
              </a:rPr>
              <a:t>иллюстративному материалу </a:t>
            </a:r>
            <a:r>
              <a:rPr lang="ru-RU" sz="2400" dirty="0">
                <a:latin typeface="Century Gothic" pitchFamily="34" charset="0"/>
              </a:rPr>
              <a:t>помещаются под рисунком по центру. </a:t>
            </a:r>
            <a:r>
              <a:rPr lang="ru-RU" sz="2400" dirty="0" smtClean="0">
                <a:latin typeface="Century Gothic" pitchFamily="34" charset="0"/>
              </a:rPr>
              <a:t>Размер шрифта подписи таблиц, рисунков – 12пт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467058" y="1718457"/>
            <a:ext cx="4628941" cy="54926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616108" y="1759078"/>
            <a:ext cx="4330840" cy="50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ТАБЛИЦЫ, РИСУНКИ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2" name="AutoShape 103"/>
          <p:cNvSpPr>
            <a:spLocks noChangeArrowheads="1"/>
          </p:cNvSpPr>
          <p:nvPr/>
        </p:nvSpPr>
        <p:spPr bwMode="gray">
          <a:xfrm>
            <a:off x="7526214" y="2036892"/>
            <a:ext cx="4210335" cy="4514634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3" name="Rectangle 104"/>
          <p:cNvSpPr>
            <a:spLocks noChangeArrowheads="1"/>
          </p:cNvSpPr>
          <p:nvPr/>
        </p:nvSpPr>
        <p:spPr bwMode="auto">
          <a:xfrm>
            <a:off x="7593937" y="2298434"/>
            <a:ext cx="413598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Вкладка «ССЫЛКИ» -</a:t>
            </a:r>
            <a:r>
              <a:rPr lang="en-US" sz="2400" dirty="0" smtClean="0">
                <a:latin typeface="Century Gothic" pitchFamily="34" charset="0"/>
              </a:rPr>
              <a:t>&gt;</a:t>
            </a:r>
            <a:r>
              <a:rPr lang="ru-RU" sz="2400" dirty="0" smtClean="0">
                <a:latin typeface="Century Gothic" pitchFamily="34" charset="0"/>
              </a:rPr>
              <a:t> «Вставить название»</a:t>
            </a:r>
          </a:p>
          <a:p>
            <a:endParaRPr lang="ru-RU" sz="2400" dirty="0">
              <a:latin typeface="Century Gothic" pitchFamily="34" charset="0"/>
            </a:endParaRPr>
          </a:p>
        </p:txBody>
      </p:sp>
      <p:sp>
        <p:nvSpPr>
          <p:cNvPr id="14" name="AutoShape 105"/>
          <p:cNvSpPr>
            <a:spLocks noChangeArrowheads="1"/>
          </p:cNvSpPr>
          <p:nvPr/>
        </p:nvSpPr>
        <p:spPr bwMode="gray">
          <a:xfrm>
            <a:off x="7837714" y="1759078"/>
            <a:ext cx="3657600" cy="50864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5" name="Text Box 106"/>
          <p:cNvSpPr txBox="1">
            <a:spLocks noChangeArrowheads="1"/>
          </p:cNvSpPr>
          <p:nvPr/>
        </p:nvSpPr>
        <p:spPr bwMode="gray">
          <a:xfrm>
            <a:off x="7837714" y="1775282"/>
            <a:ext cx="33561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ЗАГОЛОВОК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6" name="Рисунок 15" descr="C:\Users\Колледж\Desktop\Снимо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63" y="3097404"/>
            <a:ext cx="3383737" cy="319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СПИСОК ИСПОЛЬЗУЕМОЙ ЛИТЕРАТУРЫ И ИСТОЧНИКОВ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308119"/>
            <a:ext cx="10498165" cy="394195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222548" y="2650709"/>
            <a:ext cx="9746902" cy="3462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500" dirty="0" smtClean="0">
                <a:latin typeface="Century Gothic" pitchFamily="34" charset="0"/>
              </a:rPr>
              <a:t>В выпускной квалификационной работе нужно представить библиографический список (список литературы). Все источники должны располагаться по алфавиту в следующем порядке:</a:t>
            </a:r>
          </a:p>
          <a:p>
            <a:r>
              <a:rPr lang="ru-RU" sz="2500" dirty="0" smtClean="0">
                <a:latin typeface="Century Gothic" pitchFamily="34" charset="0"/>
              </a:rPr>
              <a:t>1. Законодательные и нормативные документы</a:t>
            </a:r>
          </a:p>
          <a:p>
            <a:r>
              <a:rPr lang="ru-RU" sz="2500" dirty="0" smtClean="0">
                <a:latin typeface="Century Gothic" pitchFamily="34" charset="0"/>
              </a:rPr>
              <a:t>2. </a:t>
            </a:r>
            <a:r>
              <a:rPr lang="ru-RU" sz="2500" dirty="0">
                <a:latin typeface="Century Gothic" pitchFamily="34" charset="0"/>
              </a:rPr>
              <a:t>Монографии, учебники, учебные пособия (в алфавитном порядке</a:t>
            </a:r>
            <a:r>
              <a:rPr lang="ru-RU" sz="2500" dirty="0" smtClean="0">
                <a:latin typeface="Century Gothic" pitchFamily="34" charset="0"/>
              </a:rPr>
              <a:t>)</a:t>
            </a:r>
          </a:p>
          <a:p>
            <a:r>
              <a:rPr lang="ru-RU" sz="2500" dirty="0" smtClean="0">
                <a:latin typeface="Century Gothic" pitchFamily="34" charset="0"/>
              </a:rPr>
              <a:t>3. Иностранная литература</a:t>
            </a:r>
          </a:p>
          <a:p>
            <a:r>
              <a:rPr lang="ru-RU" sz="2500" dirty="0" smtClean="0">
                <a:latin typeface="Century Gothic" pitchFamily="34" charset="0"/>
              </a:rPr>
              <a:t>4. Интернет-ресурсы</a:t>
            </a:r>
            <a:endParaRPr lang="ru-RU" sz="2500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203030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071571" y="2046510"/>
            <a:ext cx="60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БИБЛИОГРАФИЧЕСКИЙ СПИСОК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ОБРАЗЕЦ ОФОРМЛЕНИЯ ТАБЛИЦЫ, РИСУНКА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257879"/>
            <a:ext cx="4939602" cy="4038699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371098" y="1980068"/>
            <a:ext cx="3924384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263497" y="1980067"/>
            <a:ext cx="4031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ТАБЛИЦА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501285" y="2257880"/>
            <a:ext cx="4939381" cy="403869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  <a:p>
            <a:pPr algn="ctr"/>
            <a:r>
              <a:rPr lang="ru-RU" dirty="0" smtClean="0">
                <a:latin typeface="Century Gothic" pitchFamily="34" charset="0"/>
              </a:rPr>
              <a:t>Рисунок 1. Виды кровотечения: 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а – артериальное; б - венозное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029776" y="1980067"/>
            <a:ext cx="4016043" cy="501651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144378" y="1996269"/>
            <a:ext cx="39014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FFFFFF"/>
                </a:solidFill>
                <a:latin typeface="Century Gothic" pitchFamily="34" charset="0"/>
              </a:rPr>
              <a:t>РИСУНОК</a:t>
            </a:r>
            <a:endParaRPr lang="en-US" sz="26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2" name="Рисунок 11" descr="виды кровотеч рис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88" y="2583278"/>
            <a:ext cx="4191174" cy="30000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14353"/>
              </p:ext>
            </p:extLst>
          </p:nvPr>
        </p:nvGraphicFramePr>
        <p:xfrm>
          <a:off x="986831" y="2976517"/>
          <a:ext cx="4602145" cy="292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140"/>
                <a:gridCol w="1857005"/>
              </a:tblGrid>
              <a:tr h="206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ВИД ШОКА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ПРИЧИНЫ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Истинный кардиогенный шок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Обширность поражения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Шок при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механических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препятствиях работе сердца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Разрывы миокарда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Аритмогенный шок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Нарушение ритма сердца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Гиповолемический шок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Относительная гиповолемия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627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Рефлекторный шок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Повышение пера-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симпат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тонуса 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2260878" y="2630592"/>
            <a:ext cx="335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entury Gothic" panose="020B0502020202020204" pitchFamily="34" charset="0"/>
              </a:rPr>
              <a:t>Таблица 1. Причины шока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ТРЕБОВАНИЯ К ОФОРМЛЕНИЮ ПРЕЗЕНТАЦИИ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308120"/>
            <a:ext cx="10498165" cy="3670650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231266" y="2716481"/>
            <a:ext cx="9746902" cy="307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Стиль – единый, не отвлекающий от самой презентации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Фон – белый или очень светлый пастельный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Использование цвета – </a:t>
            </a:r>
            <a:r>
              <a:rPr lang="ru-RU" sz="2500" b="1" dirty="0" smtClean="0">
                <a:latin typeface="Century Gothic" pitchFamily="34" charset="0"/>
              </a:rPr>
              <a:t>не более</a:t>
            </a:r>
            <a:r>
              <a:rPr lang="ru-RU" sz="2500" dirty="0" smtClean="0">
                <a:latin typeface="Century Gothic" pitchFamily="34" charset="0"/>
              </a:rPr>
              <a:t> трех цветов: один для фона , один для заголовков, один для текста. Для фона и текста слайда выбирайте контрастные цвета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Анимационные эффекты отсутствуют, так как ничто не должно отвлекать внимание от содержания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Количество слайдов – </a:t>
            </a:r>
            <a:r>
              <a:rPr lang="ru-RU" sz="2500" b="1" dirty="0" smtClean="0">
                <a:latin typeface="Century Gothic" pitchFamily="34" charset="0"/>
              </a:rPr>
              <a:t>10 – 12, включая титульный</a:t>
            </a:r>
            <a:endParaRPr lang="ru-RU" sz="2500" b="1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203030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071571" y="2046510"/>
            <a:ext cx="60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ОФОРМЛЕНИЕ СЛАЙДОВ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ТРЕБОВАНИЯ К ОФОРМЛЕНИЮ ПРЕЗЕНТАЦИИ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83430" y="1968499"/>
            <a:ext cx="10642029" cy="4723703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5361" y="2345192"/>
            <a:ext cx="10498165" cy="4231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Содержание информации – используйте короткие слова и предложения. Заголовки должны привлекать внимание аудитории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Шрифты – для заголовков не менее 24пт, для информации – не менее – 18пт. Не смешивать различные типы шрифтов</a:t>
            </a:r>
          </a:p>
          <a:p>
            <a:pPr marL="457200" indent="-457200">
              <a:buAutoNum type="arabicPeriod"/>
            </a:pPr>
            <a:r>
              <a:rPr lang="ru-RU" sz="2500" dirty="0" smtClean="0">
                <a:latin typeface="Century Gothic" pitchFamily="34" charset="0"/>
              </a:rPr>
              <a:t>Способы выделения информации: </a:t>
            </a:r>
          </a:p>
          <a:p>
            <a:pPr marL="1146175" indent="-342900">
              <a:buFont typeface="Wingdings" panose="05000000000000000000" pitchFamily="2" charset="2"/>
              <a:buChar char="v"/>
            </a:pPr>
            <a:r>
              <a:rPr lang="ru-RU" sz="2500" dirty="0" smtClean="0">
                <a:latin typeface="Century Gothic" pitchFamily="34" charset="0"/>
              </a:rPr>
              <a:t>Рамки, границы, заливка, цвета шрифтов</a:t>
            </a:r>
          </a:p>
          <a:p>
            <a:pPr marL="1146175" indent="-342900">
              <a:buFont typeface="Wingdings" panose="05000000000000000000" pitchFamily="2" charset="2"/>
              <a:buChar char="v"/>
            </a:pPr>
            <a:r>
              <a:rPr lang="ru-RU" sz="2500" dirty="0" smtClean="0">
                <a:latin typeface="Century Gothic" pitchFamily="34" charset="0"/>
              </a:rPr>
              <a:t>Рисунки, диаграммы, схемы для иллюстрации наиболее важных фактов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500" dirty="0" smtClean="0">
                <a:latin typeface="Century Gothic" pitchFamily="34" charset="0"/>
              </a:rPr>
              <a:t>Объем </a:t>
            </a:r>
            <a:r>
              <a:rPr lang="ru-RU" sz="2500" dirty="0">
                <a:latin typeface="Century Gothic" pitchFamily="34" charset="0"/>
              </a:rPr>
              <a:t>информации – небольшой, так как воспринимается не более 3-х фактов, выводов, определений</a:t>
            </a: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507791" y="169068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099366" y="1706890"/>
            <a:ext cx="60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ПРЕДСТАВЛЕНИЕ ИНФОРМАЦИИ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СТРУКТУРА ВЫПУСКНОЙ КВАЛИФИКАЦИОННОЙ  РАБОТЫ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2226469" y="1968499"/>
            <a:ext cx="7812088" cy="457297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2702708" y="2300200"/>
            <a:ext cx="728108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Титульный лист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Задание на выполнение ВКР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Содержание (оглавление)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Введение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Теоретическая часть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Практическая часть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Заключение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Литература и источники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ru-RU" sz="2500" dirty="0" smtClean="0">
                <a:latin typeface="Century Gothic" panose="020B0502020202020204" pitchFamily="34" charset="0"/>
              </a:rPr>
              <a:t>Приложения (если необходимо)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517330" y="169068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740731" y="1690688"/>
            <a:ext cx="480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СТРУКТУРА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ТРЕБОВАНИЯ К ОФОРМЛЕНИЮ ВЫПУСКНОЙ КВАЛИФИКАЦИОННОЙ РАБОТЫ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914400" y="2308120"/>
            <a:ext cx="4401178" cy="3781181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127700" y="2759436"/>
            <a:ext cx="3974578" cy="310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Общий объем выпускной квалификационной работы должен составлять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40 – 50 страниц печатного текста без приложений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217516" y="2030309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679347" y="2019524"/>
            <a:ext cx="2443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ОБЪЕМ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851651" y="2308121"/>
            <a:ext cx="4502150" cy="3781180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Rectangle 104"/>
          <p:cNvSpPr>
            <a:spLocks noChangeArrowheads="1"/>
          </p:cNvSpPr>
          <p:nvPr/>
        </p:nvSpPr>
        <p:spPr bwMode="auto">
          <a:xfrm>
            <a:off x="7085753" y="2706699"/>
            <a:ext cx="4127369" cy="3059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Работа должна быть напечатана на страницах белой бумаги формата А4 с одной стороны листа и сброшюрована. Сдана в напечатанном виде и на электронном носителе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226430" y="2030309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724237" y="2039834"/>
            <a:ext cx="26905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ИСПОЛНЕНИЕ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ПАРАМЕТРЫ ПРИ НАПИСАНИИ </a:t>
            </a:r>
            <a:r>
              <a:rPr lang="ru-RU" sz="3600" b="1" dirty="0">
                <a:latin typeface="Century Gothic" panose="020B0502020202020204" pitchFamily="34" charset="0"/>
              </a:rPr>
              <a:t>ВЫПУСКНОЙ КВАЛИФИКАЦИОННОЙ </a:t>
            </a:r>
            <a:r>
              <a:rPr lang="ru-RU" sz="3600" b="1" dirty="0" smtClean="0">
                <a:latin typeface="Century Gothic" panose="020B0502020202020204" pitchFamily="34" charset="0"/>
              </a:rPr>
              <a:t>РАБОТЫ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3" name="AutoShape 103"/>
          <p:cNvSpPr>
            <a:spLocks noChangeArrowheads="1"/>
          </p:cNvSpPr>
          <p:nvPr/>
        </p:nvSpPr>
        <p:spPr bwMode="gray">
          <a:xfrm>
            <a:off x="838200" y="2208510"/>
            <a:ext cx="10626969" cy="1639832"/>
          </a:xfrm>
          <a:prstGeom prst="roundRect">
            <a:avLst>
              <a:gd name="adj" fmla="val 4160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500" dirty="0" smtClean="0">
                <a:latin typeface="Century Gothic" pitchFamily="34" charset="0"/>
              </a:rPr>
              <a:t>Шрифт – </a:t>
            </a:r>
            <a:r>
              <a:rPr lang="en-US" sz="2500" dirty="0" smtClean="0">
                <a:latin typeface="Century Gothic" pitchFamily="34" charset="0"/>
              </a:rPr>
              <a:t>Times New Roman</a:t>
            </a:r>
            <a:r>
              <a:rPr lang="ru-RU" sz="2500" dirty="0" smtClean="0">
                <a:latin typeface="Century Gothic" pitchFamily="34" charset="0"/>
              </a:rPr>
              <a:t>, междустрочный интервал – </a:t>
            </a:r>
          </a:p>
          <a:p>
            <a:r>
              <a:rPr lang="ru-RU" sz="2500" dirty="0" smtClean="0">
                <a:latin typeface="Century Gothic" pitchFamily="34" charset="0"/>
              </a:rPr>
              <a:t>1,5 строки, размер шрифта основного текста – 14пт. </a:t>
            </a:r>
          </a:p>
          <a:p>
            <a:r>
              <a:rPr lang="ru-RU" sz="2500" dirty="0" smtClean="0">
                <a:latin typeface="Century Gothic" pitchFamily="34" charset="0"/>
              </a:rPr>
              <a:t>При составлении таблиц допускается размер шрифта 12пт</a:t>
            </a:r>
            <a:endParaRPr lang="ru-RU" sz="2500" dirty="0">
              <a:latin typeface="Century Gothic" pitchFamily="34" charset="0"/>
            </a:endParaRPr>
          </a:p>
        </p:txBody>
      </p:sp>
      <p:sp>
        <p:nvSpPr>
          <p:cNvPr id="5" name="AutoShape 105"/>
          <p:cNvSpPr>
            <a:spLocks noChangeArrowheads="1"/>
          </p:cNvSpPr>
          <p:nvPr/>
        </p:nvSpPr>
        <p:spPr bwMode="gray">
          <a:xfrm>
            <a:off x="1910852" y="1829607"/>
            <a:ext cx="8329977" cy="58399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gray">
          <a:xfrm>
            <a:off x="3315324" y="1851832"/>
            <a:ext cx="5521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ШРИФТ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7" name="AutoShape 103"/>
          <p:cNvSpPr>
            <a:spLocks noChangeArrowheads="1"/>
          </p:cNvSpPr>
          <p:nvPr/>
        </p:nvSpPr>
        <p:spPr bwMode="gray">
          <a:xfrm>
            <a:off x="6880608" y="4247146"/>
            <a:ext cx="4258447" cy="2432111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500" dirty="0" smtClean="0">
                <a:latin typeface="Century Gothic" pitchFamily="34" charset="0"/>
              </a:rPr>
              <a:t>Выравнивание основного</a:t>
            </a:r>
          </a:p>
          <a:p>
            <a:r>
              <a:rPr lang="ru-RU" sz="2500" dirty="0" smtClean="0">
                <a:latin typeface="Century Gothic" pitchFamily="34" charset="0"/>
              </a:rPr>
              <a:t>текста  необходимо </a:t>
            </a:r>
          </a:p>
          <a:p>
            <a:r>
              <a:rPr lang="ru-RU" sz="2500" dirty="0" smtClean="0">
                <a:latin typeface="Century Gothic" pitchFamily="34" charset="0"/>
              </a:rPr>
              <a:t>осуществлять</a:t>
            </a:r>
          </a:p>
          <a:p>
            <a:r>
              <a:rPr lang="ru-RU" sz="2500" dirty="0" smtClean="0">
                <a:latin typeface="Century Gothic" pitchFamily="34" charset="0"/>
              </a:rPr>
              <a:t>по ширине, абзацный </a:t>
            </a:r>
          </a:p>
          <a:p>
            <a:r>
              <a:rPr lang="ru-RU" sz="2500" dirty="0" smtClean="0">
                <a:latin typeface="Century Gothic" pitchFamily="34" charset="0"/>
              </a:rPr>
              <a:t>отступ – 1,25 см</a:t>
            </a:r>
            <a:endParaRPr lang="ru-RU" sz="2500" dirty="0">
              <a:latin typeface="Century Gothic" pitchFamily="34" charset="0"/>
            </a:endParaRPr>
          </a:p>
        </p:txBody>
      </p:sp>
      <p:sp>
        <p:nvSpPr>
          <p:cNvPr id="8" name="AutoShape 105"/>
          <p:cNvSpPr>
            <a:spLocks noChangeArrowheads="1"/>
          </p:cNvSpPr>
          <p:nvPr/>
        </p:nvSpPr>
        <p:spPr bwMode="gray">
          <a:xfrm>
            <a:off x="7346373" y="3984867"/>
            <a:ext cx="3345874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9" name="Text Box 106"/>
          <p:cNvSpPr txBox="1">
            <a:spLocks noChangeArrowheads="1"/>
          </p:cNvSpPr>
          <p:nvPr/>
        </p:nvSpPr>
        <p:spPr bwMode="gray">
          <a:xfrm>
            <a:off x="7461378" y="3984867"/>
            <a:ext cx="3096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ВЫРАВНИВАНИЕ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10" name="AutoShape 103"/>
          <p:cNvSpPr>
            <a:spLocks noChangeArrowheads="1"/>
          </p:cNvSpPr>
          <p:nvPr/>
        </p:nvSpPr>
        <p:spPr bwMode="gray">
          <a:xfrm>
            <a:off x="1245592" y="4236755"/>
            <a:ext cx="4139464" cy="2442502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500" dirty="0">
                <a:latin typeface="Century Gothic" pitchFamily="34" charset="0"/>
              </a:rPr>
              <a:t>размеры полей: </a:t>
            </a:r>
            <a:endParaRPr lang="ru-RU" sz="2500" dirty="0" smtClean="0">
              <a:latin typeface="Century Gothic" pitchFamily="34" charset="0"/>
            </a:endParaRPr>
          </a:p>
          <a:p>
            <a:r>
              <a:rPr lang="ru-RU" sz="2500" dirty="0" smtClean="0">
                <a:latin typeface="Century Gothic" pitchFamily="34" charset="0"/>
              </a:rPr>
              <a:t>левое –  3,0 </a:t>
            </a:r>
            <a:r>
              <a:rPr lang="ru-RU" sz="2500" dirty="0">
                <a:latin typeface="Century Gothic" pitchFamily="34" charset="0"/>
              </a:rPr>
              <a:t>см,</a:t>
            </a:r>
          </a:p>
          <a:p>
            <a:r>
              <a:rPr lang="ru-RU" sz="2500" dirty="0" smtClean="0">
                <a:latin typeface="Century Gothic" pitchFamily="34" charset="0"/>
              </a:rPr>
              <a:t>правое </a:t>
            </a:r>
            <a:r>
              <a:rPr lang="ru-RU" sz="2500" dirty="0">
                <a:latin typeface="Century Gothic" pitchFamily="34" charset="0"/>
              </a:rPr>
              <a:t>– </a:t>
            </a:r>
            <a:r>
              <a:rPr lang="ru-RU" sz="2500" dirty="0" smtClean="0">
                <a:latin typeface="Century Gothic" pitchFamily="34" charset="0"/>
              </a:rPr>
              <a:t>1,5 </a:t>
            </a:r>
            <a:r>
              <a:rPr lang="ru-RU" sz="2500" dirty="0">
                <a:latin typeface="Century Gothic" pitchFamily="34" charset="0"/>
              </a:rPr>
              <a:t>см, </a:t>
            </a:r>
            <a:endParaRPr lang="ru-RU" sz="2500" dirty="0" smtClean="0">
              <a:latin typeface="Century Gothic" pitchFamily="34" charset="0"/>
            </a:endParaRPr>
          </a:p>
          <a:p>
            <a:r>
              <a:rPr lang="ru-RU" sz="2500" dirty="0" smtClean="0">
                <a:latin typeface="Century Gothic" pitchFamily="34" charset="0"/>
              </a:rPr>
              <a:t>верхнее и</a:t>
            </a:r>
          </a:p>
          <a:p>
            <a:r>
              <a:rPr lang="ru-RU" sz="2500" dirty="0" smtClean="0">
                <a:latin typeface="Century Gothic" pitchFamily="34" charset="0"/>
              </a:rPr>
              <a:t>нижнее </a:t>
            </a:r>
            <a:r>
              <a:rPr lang="ru-RU" sz="2500" dirty="0">
                <a:latin typeface="Century Gothic" pitchFamily="34" charset="0"/>
              </a:rPr>
              <a:t>– 2,0 см </a:t>
            </a:r>
          </a:p>
        </p:txBody>
      </p:sp>
      <p:sp>
        <p:nvSpPr>
          <p:cNvPr id="11" name="AutoShape 105"/>
          <p:cNvSpPr>
            <a:spLocks noChangeArrowheads="1"/>
          </p:cNvSpPr>
          <p:nvPr/>
        </p:nvSpPr>
        <p:spPr bwMode="gray">
          <a:xfrm>
            <a:off x="1627938" y="3963705"/>
            <a:ext cx="3308191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2" name="Text Box 106"/>
          <p:cNvSpPr txBox="1">
            <a:spLocks noChangeArrowheads="1"/>
          </p:cNvSpPr>
          <p:nvPr/>
        </p:nvSpPr>
        <p:spPr bwMode="gray">
          <a:xfrm>
            <a:off x="2084341" y="3984867"/>
            <a:ext cx="2192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ПОЛЯ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ПАРАМЕТРЫ ПРИ НАПИСАНИИ ВЫПУСКНОЙ КВАЛИФИКАЦИОННОЙ РАБОТЫ</a:t>
            </a: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097104"/>
            <a:ext cx="10515600" cy="4424275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005618" y="2366395"/>
            <a:ext cx="1023927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Нумерация страниц – сквозная. Страницы нумеруются арабскими цифрами, шрифт – </a:t>
            </a:r>
            <a:r>
              <a:rPr lang="en-US" sz="2500" dirty="0" smtClean="0">
                <a:latin typeface="Century Gothic" panose="020B0502020202020204" pitchFamily="34" charset="0"/>
              </a:rPr>
              <a:t>Times New Roman, </a:t>
            </a:r>
            <a:r>
              <a:rPr lang="ru-RU" sz="2500" dirty="0" smtClean="0">
                <a:latin typeface="Century Gothic" panose="020B0502020202020204" pitchFamily="34" charset="0"/>
              </a:rPr>
              <a:t>размер шрифта – 12 пт.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Титульный лист и оглавление (содержание) включают в общую нумерацию работы, но номера страницы на них не ставят. Нумерация страниц производится последовательно, начиная с третьей страницы (ВВЕДЕНИЕ), на которой, так же как и на последующих страницах, проставляют номер по центру нижнего поля без знаков препинания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1819293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721653" y="1828818"/>
            <a:ext cx="480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НУМЕРАЦИЯ СТРАНИЦ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ПРИМЕНЕНИЕ БИБЛИОГРАФИЧЕСКИХ ССЫЛОК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257879"/>
            <a:ext cx="4899409" cy="4038699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951495" y="2603259"/>
            <a:ext cx="4786114" cy="3693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Библиографические ссылки применяются в том случае, когда используются или цитируются факты, взятые из источников. </a:t>
            </a:r>
            <a:r>
              <a:rPr lang="ru-RU" sz="2500" dirty="0">
                <a:latin typeface="Century Gothic" panose="020B0502020202020204" pitchFamily="34" charset="0"/>
              </a:rPr>
              <a:t>Ссылку приводят </a:t>
            </a:r>
            <a:r>
              <a:rPr lang="ru-RU" sz="2500" dirty="0" smtClean="0">
                <a:latin typeface="Century Gothic" panose="020B0502020202020204" pitchFamily="34" charset="0"/>
              </a:rPr>
              <a:t>заключив в </a:t>
            </a:r>
            <a:r>
              <a:rPr lang="ru-RU" sz="2500" dirty="0">
                <a:latin typeface="Century Gothic" panose="020B0502020202020204" pitchFamily="34" charset="0"/>
              </a:rPr>
              <a:t>квадратные </a:t>
            </a:r>
            <a:r>
              <a:rPr lang="ru-RU" sz="2500" dirty="0" smtClean="0">
                <a:latin typeface="Century Gothic" panose="020B0502020202020204" pitchFamily="34" charset="0"/>
              </a:rPr>
              <a:t>скобки номер </a:t>
            </a:r>
            <a:r>
              <a:rPr lang="ru-RU" sz="2500" dirty="0">
                <a:latin typeface="Century Gothic" panose="020B0502020202020204" pitchFamily="34" charset="0"/>
              </a:rPr>
              <a:t>источника</a:t>
            </a:r>
            <a:endParaRPr lang="en-US" sz="25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latin typeface="Century Gothic" panose="020B0502020202020204" pitchFamily="34" charset="0"/>
              </a:rPr>
              <a:t>и страницу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1368241" y="1980068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1955616" y="1989593"/>
            <a:ext cx="2443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ССЫЛКИ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8" name="AutoShape 103"/>
          <p:cNvSpPr>
            <a:spLocks noChangeArrowheads="1"/>
          </p:cNvSpPr>
          <p:nvPr/>
        </p:nvSpPr>
        <p:spPr bwMode="gray">
          <a:xfrm>
            <a:off x="6501285" y="2257880"/>
            <a:ext cx="4939381" cy="403869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AutoShape 105"/>
          <p:cNvSpPr>
            <a:spLocks noChangeArrowheads="1"/>
          </p:cNvSpPr>
          <p:nvPr/>
        </p:nvSpPr>
        <p:spPr bwMode="gray">
          <a:xfrm>
            <a:off x="7226431" y="1980068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gray">
          <a:xfrm>
            <a:off x="7261356" y="1989593"/>
            <a:ext cx="365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ПРИМЕР ССЫЛКИ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1285" y="2675506"/>
            <a:ext cx="5213287" cy="29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500" dirty="0">
                <a:latin typeface="Century Gothic" panose="020B0502020202020204" pitchFamily="34" charset="0"/>
              </a:rPr>
              <a:t>Доктор медицинских наук В.В</a:t>
            </a:r>
            <a:r>
              <a:rPr lang="ru-RU" sz="2500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Руксин </a:t>
            </a:r>
            <a:r>
              <a:rPr lang="ru-RU" sz="2500" dirty="0">
                <a:latin typeface="Century Gothic" panose="020B0502020202020204" pitchFamily="34" charset="0"/>
              </a:rPr>
              <a:t>писал: «</a:t>
            </a:r>
            <a:r>
              <a:rPr lang="ru-RU" sz="2500" dirty="0" smtClean="0">
                <a:latin typeface="Century Gothic" panose="020B0502020202020204" pitchFamily="34" charset="0"/>
              </a:rPr>
              <a:t>Наилучшим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способом </a:t>
            </a:r>
            <a:r>
              <a:rPr lang="ru-RU" sz="2500" dirty="0">
                <a:latin typeface="Century Gothic" panose="020B0502020202020204" pitchFamily="34" charset="0"/>
              </a:rPr>
              <a:t>борьбы с </a:t>
            </a:r>
            <a:r>
              <a:rPr lang="ru-RU" sz="2500" dirty="0" smtClean="0">
                <a:latin typeface="Century Gothic" panose="020B0502020202020204" pitchFamily="34" charset="0"/>
              </a:rPr>
              <a:t>шоком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является </a:t>
            </a:r>
            <a:r>
              <a:rPr lang="ru-RU" sz="2500" dirty="0">
                <a:latin typeface="Century Gothic" panose="020B0502020202020204" pitchFamily="34" charset="0"/>
              </a:rPr>
              <a:t>его </a:t>
            </a:r>
            <a:r>
              <a:rPr lang="ru-RU" sz="2500" dirty="0" smtClean="0">
                <a:latin typeface="Century Gothic" panose="020B0502020202020204" pitchFamily="34" charset="0"/>
              </a:rPr>
              <a:t>активная</a:t>
            </a:r>
          </a:p>
          <a:p>
            <a:pPr>
              <a:lnSpc>
                <a:spcPct val="120000"/>
              </a:lnSpc>
            </a:pPr>
            <a:r>
              <a:rPr lang="ru-RU" sz="2500" dirty="0" smtClean="0">
                <a:latin typeface="Century Gothic" panose="020B0502020202020204" pitchFamily="34" charset="0"/>
              </a:rPr>
              <a:t>профилактика…»  </a:t>
            </a:r>
            <a:r>
              <a:rPr lang="en-US" sz="2500" dirty="0" smtClean="0">
                <a:latin typeface="Century Gothic" panose="020B0502020202020204" pitchFamily="34" charset="0"/>
              </a:rPr>
              <a:t>[</a:t>
            </a:r>
            <a:r>
              <a:rPr lang="en-US" sz="2500" dirty="0">
                <a:latin typeface="Century Gothic" panose="020B0502020202020204" pitchFamily="34" charset="0"/>
              </a:rPr>
              <a:t>3, </a:t>
            </a:r>
            <a:r>
              <a:rPr lang="ru-RU" sz="2500" dirty="0" smtClean="0">
                <a:latin typeface="Century Gothic" panose="020B0502020202020204" pitchFamily="34" charset="0"/>
              </a:rPr>
              <a:t>с. </a:t>
            </a:r>
            <a:r>
              <a:rPr lang="ru-RU" sz="2500" dirty="0">
                <a:latin typeface="Century Gothic" panose="020B0502020202020204" pitchFamily="34" charset="0"/>
              </a:rPr>
              <a:t>144</a:t>
            </a:r>
            <a:r>
              <a:rPr lang="en-US" sz="2500" dirty="0">
                <a:latin typeface="Century Gothic" panose="020B0502020202020204" pitchFamily="34" charset="0"/>
              </a:rPr>
              <a:t>]</a:t>
            </a:r>
          </a:p>
          <a:p>
            <a:pPr>
              <a:lnSpc>
                <a:spcPct val="120000"/>
              </a:lnSpc>
            </a:pPr>
            <a:endParaRPr lang="ru-RU" sz="25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ПРИМЕНЕНИЕ </a:t>
            </a:r>
            <a:r>
              <a:rPr lang="ru-RU" sz="3600" b="1" dirty="0" smtClean="0">
                <a:latin typeface="Century Gothic" panose="020B0502020202020204" pitchFamily="34" charset="0"/>
              </a:rPr>
              <a:t>СНОСОК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2" y="1968499"/>
            <a:ext cx="10515598" cy="4703606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129061" y="2263652"/>
            <a:ext cx="9984415" cy="44319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latin typeface="Century Gothic" panose="020B0502020202020204" pitchFamily="34" charset="0"/>
              </a:rPr>
              <a:t>Сноски применяются тогда, когда автор желает уточнить какой-либо факт, либо расшифровать то или иное утверждение. Сноски помещают внизу страницы, на которой расположена цитата или статистический материал. В конце цитаты ставится цифра, обозначающая порядковый номер цитаты на данной странице</a:t>
            </a:r>
            <a:r>
              <a:rPr lang="ru-RU" sz="2400" baseline="30000" dirty="0" smtClean="0">
                <a:latin typeface="Century Gothic" panose="020B0502020202020204" pitchFamily="34" charset="0"/>
              </a:rPr>
              <a:t>1</a:t>
            </a:r>
            <a:r>
              <a:rPr lang="ru-RU" sz="2400" dirty="0" smtClean="0">
                <a:latin typeface="Century Gothic" panose="020B0502020202020204" pitchFamily="34" charset="0"/>
              </a:rPr>
              <a:t>. Внизу страницы под чертой, отделяющей сноску от текста, этот номер повторяется и за ним следует название книги, из которой взят материал, затем указывается место издания, наименование издательства, год издания и номер цитируемой страницы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171700" y="1690688"/>
            <a:ext cx="781208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930306" y="1669118"/>
            <a:ext cx="3942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Century Gothic" pitchFamily="34" charset="0"/>
              </a:rPr>
              <a:t>СНОСКИ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КАК ВСТАВИТЬ СНОСКУ</a:t>
            </a:r>
            <a:endParaRPr lang="ru-RU" sz="3600" dirty="0"/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38200" y="2129544"/>
            <a:ext cx="4798925" cy="462294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934498" y="1876605"/>
            <a:ext cx="4501660" cy="52652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965551" y="1926073"/>
            <a:ext cx="421939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 smtClean="0">
                <a:solidFill>
                  <a:srgbClr val="FFFFFF"/>
                </a:solidFill>
                <a:latin typeface="Century Gothic" pitchFamily="34" charset="0"/>
              </a:rPr>
              <a:t>Шаг 1. Вкладка «Ссылки»</a:t>
            </a:r>
            <a:endParaRPr lang="en-US" sz="25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8" name="Рисунок 7" descr="C:\Users\Колледж\Desktop\Снимок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83" y="2656066"/>
            <a:ext cx="4021089" cy="3859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AutoShape 103"/>
          <p:cNvSpPr>
            <a:spLocks noChangeArrowheads="1"/>
          </p:cNvSpPr>
          <p:nvPr/>
        </p:nvSpPr>
        <p:spPr bwMode="gray">
          <a:xfrm>
            <a:off x="6601768" y="2129544"/>
            <a:ext cx="4853354" cy="4622948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1" name="AutoShape 105"/>
          <p:cNvSpPr>
            <a:spLocks noChangeArrowheads="1"/>
          </p:cNvSpPr>
          <p:nvPr/>
        </p:nvSpPr>
        <p:spPr bwMode="gray">
          <a:xfrm>
            <a:off x="6851650" y="1876605"/>
            <a:ext cx="4402503" cy="526522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12" name="Text Box 106"/>
          <p:cNvSpPr txBox="1">
            <a:spLocks noChangeArrowheads="1"/>
          </p:cNvSpPr>
          <p:nvPr/>
        </p:nvSpPr>
        <p:spPr bwMode="gray">
          <a:xfrm>
            <a:off x="6851651" y="1926073"/>
            <a:ext cx="438059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 smtClean="0">
                <a:solidFill>
                  <a:srgbClr val="FFFFFF"/>
                </a:solidFill>
                <a:latin typeface="Century Gothic" pitchFamily="34" charset="0"/>
              </a:rPr>
              <a:t>Шаг 2. Диалоговое окно</a:t>
            </a:r>
            <a:endParaRPr lang="en-US" sz="25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4" name="Рисунок 13" descr="C:\Users\Колледж\Desktop\Снимок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96" y="2656066"/>
            <a:ext cx="3979146" cy="3859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3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РАЗДЕЛЫ И ПОДРАЗДЕЛЫ</a:t>
            </a:r>
          </a:p>
        </p:txBody>
      </p:sp>
      <p:sp>
        <p:nvSpPr>
          <p:cNvPr id="4" name="AutoShape 103"/>
          <p:cNvSpPr>
            <a:spLocks noChangeArrowheads="1"/>
          </p:cNvSpPr>
          <p:nvPr/>
        </p:nvSpPr>
        <p:spPr bwMode="gray">
          <a:xfrm>
            <a:off x="855635" y="2308120"/>
            <a:ext cx="10498165" cy="3670650"/>
          </a:xfrm>
          <a:prstGeom prst="roundRect">
            <a:avLst>
              <a:gd name="adj" fmla="val 2259"/>
            </a:avLst>
          </a:prstGeom>
          <a:gradFill flip="none" rotWithShape="1">
            <a:gsLst>
              <a:gs pos="0">
                <a:srgbClr val="DEF6F8">
                  <a:shade val="30000"/>
                  <a:satMod val="115000"/>
                </a:srgbClr>
              </a:gs>
              <a:gs pos="50000">
                <a:srgbClr val="DEF6F8">
                  <a:shade val="67500"/>
                  <a:satMod val="115000"/>
                </a:srgbClr>
              </a:gs>
              <a:gs pos="100000">
                <a:srgbClr val="DEF6F8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5" name="Rectangle 104"/>
          <p:cNvSpPr>
            <a:spLocks noChangeArrowheads="1"/>
          </p:cNvSpPr>
          <p:nvPr/>
        </p:nvSpPr>
        <p:spPr bwMode="auto">
          <a:xfrm>
            <a:off x="1005618" y="2790920"/>
            <a:ext cx="10239270" cy="2693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ru-RU" sz="2500" dirty="0">
                <a:latin typeface="Century Gothic" pitchFamily="34" charset="0"/>
              </a:rPr>
              <a:t>Разделы и подразделы должны иметь заголовки. Заголовки должны быть сформулированы кратко. </a:t>
            </a:r>
            <a:r>
              <a:rPr lang="ru-RU" sz="2500" dirty="0" smtClean="0">
                <a:latin typeface="Century Gothic" pitchFamily="34" charset="0"/>
              </a:rPr>
              <a:t>Заголовки </a:t>
            </a:r>
            <a:r>
              <a:rPr lang="ru-RU" sz="2500" dirty="0">
                <a:latin typeface="Century Gothic" pitchFamily="34" charset="0"/>
              </a:rPr>
              <a:t>разделов оформляют симметрично тексту (по центру), заголовки подразделов – с абзаца. Заголовки разделов печатают прописными (большими) буквами, заголовки подразделов – строчными (как в предложении), заголовки не подчеркиваются, в конце их точки не ставятся. Начертание шрифта полужирное </a:t>
            </a:r>
          </a:p>
        </p:txBody>
      </p:sp>
      <p:sp>
        <p:nvSpPr>
          <p:cNvPr id="6" name="AutoShape 105"/>
          <p:cNvSpPr>
            <a:spLocks noChangeArrowheads="1"/>
          </p:cNvSpPr>
          <p:nvPr/>
        </p:nvSpPr>
        <p:spPr bwMode="gray">
          <a:xfrm>
            <a:off x="2479996" y="2030308"/>
            <a:ext cx="7252967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gray">
          <a:xfrm>
            <a:off x="3721653" y="2039833"/>
            <a:ext cx="480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Century Gothic" pitchFamily="34" charset="0"/>
              </a:rPr>
              <a:t>ЗАГОЛОВКИ</a:t>
            </a:r>
            <a:endParaRPr lang="en-US" sz="2800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858</Words>
  <Application>Microsoft Office PowerPoint</Application>
  <PresentationFormat>Широкоэкранный</PresentationFormat>
  <Paragraphs>129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Тема Office</vt:lpstr>
      <vt:lpstr>  МЕТОДИЧЕСКИЕ РЕКОМЕНДАЦИИ ПО ОФОРМЛЕНИЮ ВЫПУСКНОЙ КВАЛИФИКАЦИОННОЙ РАБОТЫ</vt:lpstr>
      <vt:lpstr>СТРУКТУРА ВЫПУСКНОЙ КВАЛИФИКАЦИОННОЙ  РАБОТЫ</vt:lpstr>
      <vt:lpstr>ТРЕБОВАНИЯ К ОФОРМЛЕНИЮ ВЫПУСКНОЙ КВАЛИФИКАЦИОННОЙ РАБОТЫ</vt:lpstr>
      <vt:lpstr>ПАРАМЕТРЫ ПРИ НАПИСАНИИ ВЫПУСКНОЙ КВАЛИФИКАЦИОННОЙ РАБОТЫ</vt:lpstr>
      <vt:lpstr>ПАРАМЕТРЫ ПРИ НАПИСАНИИ ВЫПУСКНОЙ КВАЛИФИКАЦИОННОЙ РАБОТЫ</vt:lpstr>
      <vt:lpstr>ПРИМЕНЕНИЕ БИБЛИОГРАФИЧЕСКИХ ССЫЛОК</vt:lpstr>
      <vt:lpstr>ПРИМЕНЕНИЕ СНОСОК</vt:lpstr>
      <vt:lpstr>КАК ВСТАВИТЬ СНОСКУ</vt:lpstr>
      <vt:lpstr>РАЗДЕЛЫ И ПОДРАЗДЕЛЫ</vt:lpstr>
      <vt:lpstr>РАЗДЕЛЫ И ПОДРАЗДЕЛЫ</vt:lpstr>
      <vt:lpstr>ПРИМЕНЕНИЕ ТАБЛИЦ И ИЛЛЮСТРАТИВНОГО МАТЕРИАЛА</vt:lpstr>
      <vt:lpstr>СПИСОК ИСПОЛЬЗУЕМОЙ ЛИТЕРАТУРЫ И ИСТОЧНИКОВ</vt:lpstr>
      <vt:lpstr>ОБРАЗЕЦ ОФОРМЛЕНИЯ ТАБЛИЦЫ, РИСУНКА</vt:lpstr>
      <vt:lpstr>ТРЕБОВАНИЯ К ОФОРМЛЕНИЮ ПРЕЗЕНТАЦИИ</vt:lpstr>
      <vt:lpstr>ТРЕБОВАНИЯ К ОФОРМЛЕНИЮ ПРЕЗЕНТАЦИИ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Колледж</dc:creator>
  <cp:lastModifiedBy>Колледж</cp:lastModifiedBy>
  <cp:revision>54</cp:revision>
  <dcterms:created xsi:type="dcterms:W3CDTF">2015-11-16T12:20:33Z</dcterms:created>
  <dcterms:modified xsi:type="dcterms:W3CDTF">2018-04-24T08:34:28Z</dcterms:modified>
</cp:coreProperties>
</file>