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EA0A1-B888-4F3F-A1CB-A0B7E3D40F2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1DC9AA-3CF0-4AE3-A65B-DF9F31FE1B91}">
      <dgm:prSet phldrT="[Текст]"/>
      <dgm:spPr/>
      <dgm:t>
        <a:bodyPr/>
        <a:lstStyle/>
        <a:p>
          <a:r>
            <a:rPr lang="ru-RU" dirty="0" smtClean="0"/>
            <a:t>Головная вошь</a:t>
          </a:r>
          <a:endParaRPr lang="ru-RU" dirty="0"/>
        </a:p>
      </dgm:t>
    </dgm:pt>
    <dgm:pt modelId="{96E00594-2E12-458B-B8FD-EDE8A43AB0C4}" type="parTrans" cxnId="{4C718BF9-79C6-4E6C-8854-5B86E63543E4}">
      <dgm:prSet/>
      <dgm:spPr/>
      <dgm:t>
        <a:bodyPr/>
        <a:lstStyle/>
        <a:p>
          <a:endParaRPr lang="ru-RU"/>
        </a:p>
      </dgm:t>
    </dgm:pt>
    <dgm:pt modelId="{D53CB3F8-BB63-4D9C-9066-365AF1928118}" type="sibTrans" cxnId="{4C718BF9-79C6-4E6C-8854-5B86E63543E4}">
      <dgm:prSet/>
      <dgm:spPr/>
      <dgm:t>
        <a:bodyPr/>
        <a:lstStyle/>
        <a:p>
          <a:endParaRPr lang="ru-RU"/>
        </a:p>
      </dgm:t>
    </dgm:pt>
    <dgm:pt modelId="{0E72F748-16D5-4E89-8AF3-0ECCA2129C4A}">
      <dgm:prSet phldrT="[Текст]"/>
      <dgm:spPr/>
      <dgm:t>
        <a:bodyPr/>
        <a:lstStyle/>
        <a:p>
          <a:r>
            <a:rPr lang="ru-RU" dirty="0" smtClean="0"/>
            <a:t>ГОЛОВНОЙ ПЕДИКУЛЕЗ</a:t>
          </a:r>
          <a:endParaRPr lang="ru-RU" dirty="0"/>
        </a:p>
      </dgm:t>
    </dgm:pt>
    <dgm:pt modelId="{89DCF21A-7A63-4F4A-98EF-0F1520CA7227}" type="parTrans" cxnId="{AEF48243-F5A1-4E64-A8EA-0F6967F3FAFA}">
      <dgm:prSet/>
      <dgm:spPr/>
      <dgm:t>
        <a:bodyPr/>
        <a:lstStyle/>
        <a:p>
          <a:endParaRPr lang="ru-RU"/>
        </a:p>
      </dgm:t>
    </dgm:pt>
    <dgm:pt modelId="{7BBE44F4-61AC-49FD-8DAC-CFBBDEC7B10F}" type="sibTrans" cxnId="{AEF48243-F5A1-4E64-A8EA-0F6967F3FAFA}">
      <dgm:prSet/>
      <dgm:spPr/>
      <dgm:t>
        <a:bodyPr/>
        <a:lstStyle/>
        <a:p>
          <a:endParaRPr lang="ru-RU"/>
        </a:p>
      </dgm:t>
    </dgm:pt>
    <dgm:pt modelId="{D1376E6B-E0AE-4950-A7E0-2C0E94968BC4}">
      <dgm:prSet phldrT="[Текст]"/>
      <dgm:spPr/>
      <dgm:t>
        <a:bodyPr/>
        <a:lstStyle/>
        <a:p>
          <a:r>
            <a:rPr lang="ru-RU" dirty="0" smtClean="0"/>
            <a:t>Платяная вошь</a:t>
          </a:r>
          <a:endParaRPr lang="ru-RU" dirty="0"/>
        </a:p>
      </dgm:t>
    </dgm:pt>
    <dgm:pt modelId="{9702A819-5952-4571-8B7D-5F9F89103859}" type="parTrans" cxnId="{ED391DF5-5629-4962-B93F-781101DC87AB}">
      <dgm:prSet/>
      <dgm:spPr/>
      <dgm:t>
        <a:bodyPr/>
        <a:lstStyle/>
        <a:p>
          <a:endParaRPr lang="ru-RU"/>
        </a:p>
      </dgm:t>
    </dgm:pt>
    <dgm:pt modelId="{648DF347-3BDC-46A7-A41D-6CA05C28AEF6}" type="sibTrans" cxnId="{ED391DF5-5629-4962-B93F-781101DC87AB}">
      <dgm:prSet/>
      <dgm:spPr/>
      <dgm:t>
        <a:bodyPr/>
        <a:lstStyle/>
        <a:p>
          <a:endParaRPr lang="ru-RU"/>
        </a:p>
      </dgm:t>
    </dgm:pt>
    <dgm:pt modelId="{4D4351EB-E980-4C93-88CF-9FD40854359D}">
      <dgm:prSet phldrT="[Текст]"/>
      <dgm:spPr/>
      <dgm:t>
        <a:bodyPr/>
        <a:lstStyle/>
        <a:p>
          <a:r>
            <a:rPr lang="ru-RU" dirty="0" smtClean="0"/>
            <a:t>ПЛАТЯНОЙ ПЕДИКУЕЗ</a:t>
          </a:r>
          <a:endParaRPr lang="ru-RU" dirty="0"/>
        </a:p>
      </dgm:t>
    </dgm:pt>
    <dgm:pt modelId="{45CDCD38-39B8-4151-AF1F-2B3164F8A2F8}" type="parTrans" cxnId="{5623B6EC-854A-4A2D-A355-FA99BD9F4028}">
      <dgm:prSet/>
      <dgm:spPr/>
      <dgm:t>
        <a:bodyPr/>
        <a:lstStyle/>
        <a:p>
          <a:endParaRPr lang="ru-RU"/>
        </a:p>
      </dgm:t>
    </dgm:pt>
    <dgm:pt modelId="{1BAB50B7-2D8E-4CC3-AD64-DBA9F12A4A14}" type="sibTrans" cxnId="{5623B6EC-854A-4A2D-A355-FA99BD9F4028}">
      <dgm:prSet/>
      <dgm:spPr/>
      <dgm:t>
        <a:bodyPr/>
        <a:lstStyle/>
        <a:p>
          <a:endParaRPr lang="ru-RU"/>
        </a:p>
      </dgm:t>
    </dgm:pt>
    <dgm:pt modelId="{288D5E25-1E57-49F6-ABCA-DA844E872965}">
      <dgm:prSet phldrT="[Текст]"/>
      <dgm:spPr/>
      <dgm:t>
        <a:bodyPr/>
        <a:lstStyle/>
        <a:p>
          <a:r>
            <a:rPr lang="ru-RU" dirty="0" smtClean="0"/>
            <a:t>Лобковая вошь</a:t>
          </a:r>
          <a:endParaRPr lang="ru-RU" dirty="0"/>
        </a:p>
      </dgm:t>
    </dgm:pt>
    <dgm:pt modelId="{EC79EA79-AD13-42E8-9156-A706876FC179}" type="parTrans" cxnId="{0FDCB3B8-F98D-433A-925B-D780F4A2937D}">
      <dgm:prSet/>
      <dgm:spPr/>
      <dgm:t>
        <a:bodyPr/>
        <a:lstStyle/>
        <a:p>
          <a:endParaRPr lang="ru-RU"/>
        </a:p>
      </dgm:t>
    </dgm:pt>
    <dgm:pt modelId="{9B8BB53A-92EE-42BE-9686-7E827F79FEF1}" type="sibTrans" cxnId="{0FDCB3B8-F98D-433A-925B-D780F4A2937D}">
      <dgm:prSet/>
      <dgm:spPr/>
      <dgm:t>
        <a:bodyPr/>
        <a:lstStyle/>
        <a:p>
          <a:endParaRPr lang="ru-RU"/>
        </a:p>
      </dgm:t>
    </dgm:pt>
    <dgm:pt modelId="{3B19F723-7C57-4981-8887-BF5BB5D7D862}">
      <dgm:prSet phldrT="[Текст]"/>
      <dgm:spPr/>
      <dgm:t>
        <a:bodyPr/>
        <a:lstStyle/>
        <a:p>
          <a:r>
            <a:rPr lang="ru-RU" smtClean="0"/>
            <a:t>ЛОБКОВЫЙ ПЕДИКУЛЕЗ</a:t>
          </a:r>
          <a:endParaRPr lang="ru-RU" dirty="0"/>
        </a:p>
      </dgm:t>
    </dgm:pt>
    <dgm:pt modelId="{6300C1F9-CDC5-47D3-8775-FA83090E8F0D}" type="parTrans" cxnId="{89F1F2BA-CF4E-4580-B70B-B33D8087D559}">
      <dgm:prSet/>
      <dgm:spPr/>
      <dgm:t>
        <a:bodyPr/>
        <a:lstStyle/>
        <a:p>
          <a:endParaRPr lang="ru-RU"/>
        </a:p>
      </dgm:t>
    </dgm:pt>
    <dgm:pt modelId="{09AC22D0-6C9D-4354-B877-794F5DF816C6}" type="sibTrans" cxnId="{89F1F2BA-CF4E-4580-B70B-B33D8087D559}">
      <dgm:prSet/>
      <dgm:spPr/>
      <dgm:t>
        <a:bodyPr/>
        <a:lstStyle/>
        <a:p>
          <a:endParaRPr lang="ru-RU"/>
        </a:p>
      </dgm:t>
    </dgm:pt>
    <dgm:pt modelId="{84FCEC37-24C9-4D13-B82D-4FA2F9B33DD6}" type="pres">
      <dgm:prSet presAssocID="{CE8EA0A1-B888-4F3F-A1CB-A0B7E3D40F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4005DC-B162-45F9-ACD3-72928FB24612}" type="pres">
      <dgm:prSet presAssocID="{E11DC9AA-3CF0-4AE3-A65B-DF9F31FE1B91}" presName="composite" presStyleCnt="0"/>
      <dgm:spPr/>
    </dgm:pt>
    <dgm:pt modelId="{FF058CC6-A63A-478E-8343-3951549B4E20}" type="pres">
      <dgm:prSet presAssocID="{E11DC9AA-3CF0-4AE3-A65B-DF9F31FE1B9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F4956-8D4E-47A3-A0C8-448275579AE6}" type="pres">
      <dgm:prSet presAssocID="{E11DC9AA-3CF0-4AE3-A65B-DF9F31FE1B91}" presName="descendantText" presStyleLbl="alignAcc1" presStyleIdx="0" presStyleCnt="3" custLinFactNeighborX="-310" custLinFactNeighborY="8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F197A-8CF5-43E3-8435-B0EF3E2C0ECB}" type="pres">
      <dgm:prSet presAssocID="{D53CB3F8-BB63-4D9C-9066-365AF1928118}" presName="sp" presStyleCnt="0"/>
      <dgm:spPr/>
    </dgm:pt>
    <dgm:pt modelId="{14D50217-27B7-463E-BC8E-FBC6483EF546}" type="pres">
      <dgm:prSet presAssocID="{D1376E6B-E0AE-4950-A7E0-2C0E94968BC4}" presName="composite" presStyleCnt="0"/>
      <dgm:spPr/>
    </dgm:pt>
    <dgm:pt modelId="{58A1DFBA-97E1-4014-B1AA-90E063DA5E9E}" type="pres">
      <dgm:prSet presAssocID="{D1376E6B-E0AE-4950-A7E0-2C0E94968BC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B14B0-CCC7-432E-8A89-7F05974B6AE6}" type="pres">
      <dgm:prSet presAssocID="{D1376E6B-E0AE-4950-A7E0-2C0E94968BC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1299A-46FA-46E6-89CB-A36D451A5127}" type="pres">
      <dgm:prSet presAssocID="{648DF347-3BDC-46A7-A41D-6CA05C28AEF6}" presName="sp" presStyleCnt="0"/>
      <dgm:spPr/>
    </dgm:pt>
    <dgm:pt modelId="{ED651CB9-5EF1-4ED3-99CF-D17C7A48BBA7}" type="pres">
      <dgm:prSet presAssocID="{288D5E25-1E57-49F6-ABCA-DA844E872965}" presName="composite" presStyleCnt="0"/>
      <dgm:spPr/>
    </dgm:pt>
    <dgm:pt modelId="{09E93641-FEBC-4227-A60E-322E529233EA}" type="pres">
      <dgm:prSet presAssocID="{288D5E25-1E57-49F6-ABCA-DA844E87296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061BF-1426-4B77-973B-C22AD5026A13}" type="pres">
      <dgm:prSet presAssocID="{288D5E25-1E57-49F6-ABCA-DA844E87296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F1F2BA-CF4E-4580-B70B-B33D8087D559}" srcId="{288D5E25-1E57-49F6-ABCA-DA844E872965}" destId="{3B19F723-7C57-4981-8887-BF5BB5D7D862}" srcOrd="0" destOrd="0" parTransId="{6300C1F9-CDC5-47D3-8775-FA83090E8F0D}" sibTransId="{09AC22D0-6C9D-4354-B877-794F5DF816C6}"/>
    <dgm:cxn modelId="{A8D6CCA7-0553-4212-9383-8F93D2975E13}" type="presOf" srcId="{0E72F748-16D5-4E89-8AF3-0ECCA2129C4A}" destId="{387F4956-8D4E-47A3-A0C8-448275579AE6}" srcOrd="0" destOrd="0" presId="urn:microsoft.com/office/officeart/2005/8/layout/chevron2"/>
    <dgm:cxn modelId="{EE0B0D57-3D55-43B7-8D4F-13B78288B68C}" type="presOf" srcId="{CE8EA0A1-B888-4F3F-A1CB-A0B7E3D40F20}" destId="{84FCEC37-24C9-4D13-B82D-4FA2F9B33DD6}" srcOrd="0" destOrd="0" presId="urn:microsoft.com/office/officeart/2005/8/layout/chevron2"/>
    <dgm:cxn modelId="{E90D07C8-F4DB-461D-8BE1-A6A09D8623C1}" type="presOf" srcId="{E11DC9AA-3CF0-4AE3-A65B-DF9F31FE1B91}" destId="{FF058CC6-A63A-478E-8343-3951549B4E20}" srcOrd="0" destOrd="0" presId="urn:microsoft.com/office/officeart/2005/8/layout/chevron2"/>
    <dgm:cxn modelId="{194AE067-C206-4689-AB8C-3056F7EEB93B}" type="presOf" srcId="{3B19F723-7C57-4981-8887-BF5BB5D7D862}" destId="{28A061BF-1426-4B77-973B-C22AD5026A13}" srcOrd="0" destOrd="0" presId="urn:microsoft.com/office/officeart/2005/8/layout/chevron2"/>
    <dgm:cxn modelId="{5623B6EC-854A-4A2D-A355-FA99BD9F4028}" srcId="{D1376E6B-E0AE-4950-A7E0-2C0E94968BC4}" destId="{4D4351EB-E980-4C93-88CF-9FD40854359D}" srcOrd="0" destOrd="0" parTransId="{45CDCD38-39B8-4151-AF1F-2B3164F8A2F8}" sibTransId="{1BAB50B7-2D8E-4CC3-AD64-DBA9F12A4A14}"/>
    <dgm:cxn modelId="{ED391DF5-5629-4962-B93F-781101DC87AB}" srcId="{CE8EA0A1-B888-4F3F-A1CB-A0B7E3D40F20}" destId="{D1376E6B-E0AE-4950-A7E0-2C0E94968BC4}" srcOrd="1" destOrd="0" parTransId="{9702A819-5952-4571-8B7D-5F9F89103859}" sibTransId="{648DF347-3BDC-46A7-A41D-6CA05C28AEF6}"/>
    <dgm:cxn modelId="{BE0E0753-A006-41B6-8BFA-62AA263EACD4}" type="presOf" srcId="{4D4351EB-E980-4C93-88CF-9FD40854359D}" destId="{F9CB14B0-CCC7-432E-8A89-7F05974B6AE6}" srcOrd="0" destOrd="0" presId="urn:microsoft.com/office/officeart/2005/8/layout/chevron2"/>
    <dgm:cxn modelId="{0FDCB3B8-F98D-433A-925B-D780F4A2937D}" srcId="{CE8EA0A1-B888-4F3F-A1CB-A0B7E3D40F20}" destId="{288D5E25-1E57-49F6-ABCA-DA844E872965}" srcOrd="2" destOrd="0" parTransId="{EC79EA79-AD13-42E8-9156-A706876FC179}" sibTransId="{9B8BB53A-92EE-42BE-9686-7E827F79FEF1}"/>
    <dgm:cxn modelId="{B1E014A0-537E-437A-9429-3DFAF62C2DD8}" type="presOf" srcId="{D1376E6B-E0AE-4950-A7E0-2C0E94968BC4}" destId="{58A1DFBA-97E1-4014-B1AA-90E063DA5E9E}" srcOrd="0" destOrd="0" presId="urn:microsoft.com/office/officeart/2005/8/layout/chevron2"/>
    <dgm:cxn modelId="{4C718BF9-79C6-4E6C-8854-5B86E63543E4}" srcId="{CE8EA0A1-B888-4F3F-A1CB-A0B7E3D40F20}" destId="{E11DC9AA-3CF0-4AE3-A65B-DF9F31FE1B91}" srcOrd="0" destOrd="0" parTransId="{96E00594-2E12-458B-B8FD-EDE8A43AB0C4}" sibTransId="{D53CB3F8-BB63-4D9C-9066-365AF1928118}"/>
    <dgm:cxn modelId="{AEF48243-F5A1-4E64-A8EA-0F6967F3FAFA}" srcId="{E11DC9AA-3CF0-4AE3-A65B-DF9F31FE1B91}" destId="{0E72F748-16D5-4E89-8AF3-0ECCA2129C4A}" srcOrd="0" destOrd="0" parTransId="{89DCF21A-7A63-4F4A-98EF-0F1520CA7227}" sibTransId="{7BBE44F4-61AC-49FD-8DAC-CFBBDEC7B10F}"/>
    <dgm:cxn modelId="{C3FA3133-E692-43E2-8618-18D9E83E036B}" type="presOf" srcId="{288D5E25-1E57-49F6-ABCA-DA844E872965}" destId="{09E93641-FEBC-4227-A60E-322E529233EA}" srcOrd="0" destOrd="0" presId="urn:microsoft.com/office/officeart/2005/8/layout/chevron2"/>
    <dgm:cxn modelId="{350DDFA0-6238-4BF1-AF60-B1417CD95FD5}" type="presParOf" srcId="{84FCEC37-24C9-4D13-B82D-4FA2F9B33DD6}" destId="{FA4005DC-B162-45F9-ACD3-72928FB24612}" srcOrd="0" destOrd="0" presId="urn:microsoft.com/office/officeart/2005/8/layout/chevron2"/>
    <dgm:cxn modelId="{A3A71C8D-F383-49E5-9FF0-0B97322E2655}" type="presParOf" srcId="{FA4005DC-B162-45F9-ACD3-72928FB24612}" destId="{FF058CC6-A63A-478E-8343-3951549B4E20}" srcOrd="0" destOrd="0" presId="urn:microsoft.com/office/officeart/2005/8/layout/chevron2"/>
    <dgm:cxn modelId="{FDD0ED41-1EF4-4C28-870B-BE60901BBB52}" type="presParOf" srcId="{FA4005DC-B162-45F9-ACD3-72928FB24612}" destId="{387F4956-8D4E-47A3-A0C8-448275579AE6}" srcOrd="1" destOrd="0" presId="urn:microsoft.com/office/officeart/2005/8/layout/chevron2"/>
    <dgm:cxn modelId="{F6F9B12C-75CF-448C-A886-53EAB835D21D}" type="presParOf" srcId="{84FCEC37-24C9-4D13-B82D-4FA2F9B33DD6}" destId="{DD3F197A-8CF5-43E3-8435-B0EF3E2C0ECB}" srcOrd="1" destOrd="0" presId="urn:microsoft.com/office/officeart/2005/8/layout/chevron2"/>
    <dgm:cxn modelId="{37DD19E6-0299-4B3E-96E7-2EA7A5D264A4}" type="presParOf" srcId="{84FCEC37-24C9-4D13-B82D-4FA2F9B33DD6}" destId="{14D50217-27B7-463E-BC8E-FBC6483EF546}" srcOrd="2" destOrd="0" presId="urn:microsoft.com/office/officeart/2005/8/layout/chevron2"/>
    <dgm:cxn modelId="{67462732-40DA-4670-845C-9CE42A540F5D}" type="presParOf" srcId="{14D50217-27B7-463E-BC8E-FBC6483EF546}" destId="{58A1DFBA-97E1-4014-B1AA-90E063DA5E9E}" srcOrd="0" destOrd="0" presId="urn:microsoft.com/office/officeart/2005/8/layout/chevron2"/>
    <dgm:cxn modelId="{BA019F36-7986-45B8-A926-EAE93D30587E}" type="presParOf" srcId="{14D50217-27B7-463E-BC8E-FBC6483EF546}" destId="{F9CB14B0-CCC7-432E-8A89-7F05974B6AE6}" srcOrd="1" destOrd="0" presId="urn:microsoft.com/office/officeart/2005/8/layout/chevron2"/>
    <dgm:cxn modelId="{1CCC9471-DDE9-451B-A988-E881CD082F94}" type="presParOf" srcId="{84FCEC37-24C9-4D13-B82D-4FA2F9B33DD6}" destId="{B851299A-46FA-46E6-89CB-A36D451A5127}" srcOrd="3" destOrd="0" presId="urn:microsoft.com/office/officeart/2005/8/layout/chevron2"/>
    <dgm:cxn modelId="{1234A82D-69D1-4346-969A-2D7920EAC913}" type="presParOf" srcId="{84FCEC37-24C9-4D13-B82D-4FA2F9B33DD6}" destId="{ED651CB9-5EF1-4ED3-99CF-D17C7A48BBA7}" srcOrd="4" destOrd="0" presId="urn:microsoft.com/office/officeart/2005/8/layout/chevron2"/>
    <dgm:cxn modelId="{F0D12D2D-9E60-4902-A152-F426F1089950}" type="presParOf" srcId="{ED651CB9-5EF1-4ED3-99CF-D17C7A48BBA7}" destId="{09E93641-FEBC-4227-A60E-322E529233EA}" srcOrd="0" destOrd="0" presId="urn:microsoft.com/office/officeart/2005/8/layout/chevron2"/>
    <dgm:cxn modelId="{B1C66DD9-C663-4B0C-BA0A-D3EC7D5B98F9}" type="presParOf" srcId="{ED651CB9-5EF1-4ED3-99CF-D17C7A48BBA7}" destId="{28A061BF-1426-4B77-973B-C22AD5026A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8%D1%87%D0%BD%D0%B0%D1%8F_%D0%B3%D0%B8%D0%B3%D0%B8%D0%B5%D0%BD%D0%B0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ru.wikipedia.org/w/index.php?title=%D0%9E%D0%B1%D1%89%D0%B5%D1%81%D1%82%D0%B2%D0%B5%D0%BD%D0%BD%D0%B0%D1%8F_%D0%B3%D0%B8%D0%B3%D0%B8%D0%B5%D0%BD%D0%B0&amp;action=edit&amp;redlink=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ru.wikipedia.org/wiki/%D0%9D%D0%BE%D0%B7%D0%BE%D0%BB%D0%BE%D0%B3%D0%B8%D1%8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k-pobedit-pedikule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772400" cy="1080120"/>
          </a:xfrm>
        </p:spPr>
        <p:txBody>
          <a:bodyPr>
            <a:noAutofit/>
          </a:bodyPr>
          <a:lstStyle/>
          <a:p>
            <a:r>
              <a:rPr lang="ru-RU" sz="8800" dirty="0" smtClean="0"/>
              <a:t>ПЕДИКУЛЕЗ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Лечение.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Амбулаторное.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/>
              <a:t>При лечении педикулеза необходимо обеспечить уничтожение, как гнид (</a:t>
            </a:r>
            <a:r>
              <a:rPr lang="ru-RU" sz="1600" dirty="0" err="1" smtClean="0"/>
              <a:t>яйц</a:t>
            </a:r>
            <a:r>
              <a:rPr lang="ru-RU" sz="1600" dirty="0" smtClean="0"/>
              <a:t>), так и взрослых вшей. В зависимости от вида вшей способ лечения педикулеза отличается.</a:t>
            </a:r>
          </a:p>
          <a:p>
            <a:pPr>
              <a:buNone/>
            </a:pPr>
            <a:r>
              <a:rPr lang="ru-RU" sz="1600" dirty="0" smtClean="0"/>
              <a:t>В настоящее время аптечный арсенал средств для лечения педикулеза насчитывает более десятка эффективных препаратов в виде шампуней, лосьонов, аэрозолей и гелей. Наиболее распространенные: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</a:rPr>
              <a:t>Хигия</a:t>
            </a:r>
            <a:r>
              <a:rPr lang="ru-RU" sz="1600" dirty="0" smtClean="0">
                <a:solidFill>
                  <a:srgbClr val="0070C0"/>
                </a:solidFill>
              </a:rPr>
              <a:t>»</a:t>
            </a:r>
            <a:r>
              <a:rPr lang="ru-RU" sz="1600" dirty="0" smtClean="0"/>
              <a:t>, средство против педикулеза в виде шампуня. Имеет в комплекте частый гребешок для удаления с волос мертвых насекомых. Эффективно уничтожает взрослых вшей и гниды. Не рекомендуется для детей младше 2,5 лет.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</a:rPr>
              <a:t>Делацет</a:t>
            </a:r>
            <a:r>
              <a:rPr lang="ru-RU" sz="1600" dirty="0" smtClean="0">
                <a:solidFill>
                  <a:srgbClr val="0070C0"/>
                </a:solidFill>
              </a:rPr>
              <a:t>», </a:t>
            </a:r>
            <a:r>
              <a:rPr lang="ru-RU" sz="1600" dirty="0" smtClean="0"/>
              <a:t>травяная настойка на спирту с уксусом.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</a:rPr>
              <a:t>Педилин</a:t>
            </a:r>
            <a:r>
              <a:rPr lang="ru-RU" sz="1600" dirty="0" smtClean="0">
                <a:solidFill>
                  <a:srgbClr val="0070C0"/>
                </a:solidFill>
              </a:rPr>
              <a:t>»,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противопедикулезная</a:t>
            </a:r>
            <a:r>
              <a:rPr lang="ru-RU" sz="1600" dirty="0" smtClean="0"/>
              <a:t> эмульсия и гель.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</a:rPr>
              <a:t>Ниттифор</a:t>
            </a:r>
            <a:r>
              <a:rPr lang="ru-RU" sz="1600" dirty="0" smtClean="0">
                <a:solidFill>
                  <a:srgbClr val="0070C0"/>
                </a:solidFill>
              </a:rPr>
              <a:t>»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противопедикулезный</a:t>
            </a:r>
            <a:r>
              <a:rPr lang="ru-RU" sz="1600" dirty="0" smtClean="0"/>
              <a:t> раствор и крем.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«Пара-плюс», </a:t>
            </a:r>
            <a:r>
              <a:rPr lang="ru-RU" sz="1600" dirty="0" err="1" smtClean="0"/>
              <a:t>противопедикулезный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спрей</a:t>
            </a:r>
            <a:r>
              <a:rPr lang="ru-RU" sz="1600" dirty="0" smtClean="0"/>
              <a:t>, пригодный также для дезинфекции вещей и предметов личной гигиены больного.</a:t>
            </a:r>
          </a:p>
          <a:p>
            <a:pPr>
              <a:buNone/>
            </a:pPr>
            <a:r>
              <a:rPr lang="ru-RU" sz="1600" dirty="0" smtClean="0"/>
              <a:t>При использовании любых средств от вшей следует строго соблюдать инструкцию по их применению, поскольку эти препараты очень токсичны. После  обработки головы обязательно следует помыть руки.  Использование таких старых и высокотоксичных средств как «</a:t>
            </a:r>
            <a:r>
              <a:rPr lang="ru-RU" sz="1600" dirty="0" err="1" smtClean="0"/>
              <a:t>Дихлофос</a:t>
            </a:r>
            <a:r>
              <a:rPr lang="ru-RU" sz="1600" dirty="0" smtClean="0"/>
              <a:t>» или Дуст строго запрещено.</a:t>
            </a:r>
          </a:p>
          <a:p>
            <a:pPr>
              <a:buNone/>
            </a:pPr>
            <a:r>
              <a:rPr lang="ru-RU" sz="1600" dirty="0" smtClean="0"/>
              <a:t>Так же способом избавления от педикулеза, является выбривание волос на </a:t>
            </a:r>
            <a:r>
              <a:rPr lang="ru-RU" sz="1600" dirty="0" err="1" smtClean="0"/>
              <a:t>местре</a:t>
            </a:r>
            <a:r>
              <a:rPr lang="ru-RU" sz="1600" dirty="0" smtClean="0"/>
              <a:t> размножение паразитов.  </a:t>
            </a:r>
          </a:p>
          <a:p>
            <a:pPr>
              <a:buNone/>
            </a:pPr>
            <a:r>
              <a:rPr lang="ru-RU" sz="1600" dirty="0" smtClean="0"/>
              <a:t>В случае платяного педикулеза одежду и белье следует прокипятить (простой стирки может быть недостаточно) и на неделю вывесить белье в проветриваемом месте. Наиболее эффективным методом считается обеззараживание белья в пароформалиновой камере.</a:t>
            </a:r>
          </a:p>
          <a:p>
            <a:endParaRPr lang="ru-RU" sz="1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edifox_gel_middl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04664"/>
            <a:ext cx="1296144" cy="833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Противоэпидемические мероприятия должны включать:</a:t>
            </a:r>
          </a:p>
          <a:p>
            <a:r>
              <a:rPr lang="ru-RU" dirty="0" smtClean="0"/>
              <a:t>противопаразитарную обработку у больного человека волос и кожи в пораженных областях;</a:t>
            </a:r>
          </a:p>
          <a:p>
            <a:r>
              <a:rPr lang="ru-RU" dirty="0" smtClean="0"/>
              <a:t>медицинский осмотр и обязательную противопаразитарную обработку контактных лиц (половые и бытовые контакты);</a:t>
            </a:r>
          </a:p>
          <a:p>
            <a:r>
              <a:rPr lang="ru-RU" dirty="0" smtClean="0"/>
              <a:t>санитарную обработку одежды, головных уборов, постельных принадлежностей, обивки мягкой мебели, полотенец  мочалок, мягких детских игрушек (стирка при температуре выше 80 С, проглаживание утюгом с паром, обработка химическими </a:t>
            </a:r>
            <a:r>
              <a:rPr lang="ru-RU" dirty="0" err="1" smtClean="0"/>
              <a:t>акарицидными</a:t>
            </a:r>
            <a:r>
              <a:rPr lang="ru-RU" dirty="0" smtClean="0"/>
              <a:t> средствами).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Осложнения.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Наиболее серьезным осложнением педикулеза могут быть те заболевания, которые переносят вши. Это очень опасные инфекционные болезни – </a:t>
            </a:r>
            <a:r>
              <a:rPr lang="ru-RU" sz="1800" b="1" i="1" dirty="0" smtClean="0"/>
              <a:t>сыпной тиф</a:t>
            </a:r>
            <a:r>
              <a:rPr lang="ru-RU" sz="1800" dirty="0" smtClean="0"/>
              <a:t>, </a:t>
            </a:r>
            <a:r>
              <a:rPr lang="ru-RU" sz="1800" b="1" i="1" dirty="0" smtClean="0"/>
              <a:t>возвратный тиф</a:t>
            </a:r>
            <a:r>
              <a:rPr lang="ru-RU" sz="1800" dirty="0" smtClean="0"/>
              <a:t>, </a:t>
            </a:r>
            <a:r>
              <a:rPr lang="ru-RU" sz="1800" b="1" i="1" dirty="0" smtClean="0"/>
              <a:t>волынская лихорадка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В некоторых случаях места укусов из-за расчесов воспаляются, в ткани проникают другие патологические микроорганизмы, что нередко приводит к </a:t>
            </a:r>
            <a:r>
              <a:rPr lang="ru-RU" sz="1800" b="1" i="1" dirty="0" smtClean="0"/>
              <a:t>нагноению раны, формированию абсцессов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573016"/>
            <a:ext cx="2664296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908720"/>
            <a:ext cx="3456384" cy="28270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Профилактика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5266928" cy="54497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Соблюдение </a:t>
            </a:r>
            <a:r>
              <a:rPr lang="ru-RU" dirty="0" smtClean="0">
                <a:hlinkClick r:id="rId3" tooltip="Личная гигиена"/>
              </a:rPr>
              <a:t>личной</a:t>
            </a:r>
            <a:r>
              <a:rPr lang="ru-RU" dirty="0" smtClean="0"/>
              <a:t> и </a:t>
            </a:r>
            <a:r>
              <a:rPr lang="ru-RU" dirty="0" smtClean="0">
                <a:hlinkClick r:id="rId4" tooltip="Общественная гигиена (страница отсутствует)"/>
              </a:rPr>
              <a:t>общественной гигиены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Недопущение передачи личной расчески другим лицам.</a:t>
            </a:r>
          </a:p>
          <a:p>
            <a:r>
              <a:rPr lang="ru-RU" dirty="0" smtClean="0"/>
              <a:t>Нанесение жидкости из чайного дерева и лаванды в затылочную часть и за уши в целях предотвращения появления вшей.</a:t>
            </a:r>
          </a:p>
          <a:p>
            <a:r>
              <a:rPr lang="ru-RU" dirty="0" smtClean="0"/>
              <a:t>Для проверки наличия вшей следует расчесать голову над светлой тканью.</a:t>
            </a:r>
          </a:p>
          <a:p>
            <a:r>
              <a:rPr lang="ru-RU" dirty="0" smtClean="0"/>
              <a:t>Не заматывать голову полотенцем на ночь, а хорошенько высушить волосы феном.</a:t>
            </a:r>
          </a:p>
          <a:p>
            <a:r>
              <a:rPr lang="ru-RU" dirty="0" smtClean="0"/>
              <a:t>Для профилактики педикулеза не пригодны лечебные средства, т.к. они достаточно токсичны при частом применении. </a:t>
            </a:r>
          </a:p>
          <a:p>
            <a:r>
              <a:rPr lang="ru-RU" dirty="0" smtClean="0"/>
              <a:t>Чем более гладкий и скользкий волос, тем сложнее насекомому прицепиться к нему. Потому оправдано использование шампуней и </a:t>
            </a:r>
            <a:r>
              <a:rPr lang="ru-RU" dirty="0" err="1" smtClean="0"/>
              <a:t>ополаскивателей</a:t>
            </a:r>
            <a:r>
              <a:rPr lang="ru-RU" dirty="0" smtClean="0"/>
              <a:t>, придающих волосу гладкую, шелковистую структуру.</a:t>
            </a:r>
          </a:p>
          <a:p>
            <a:endParaRPr lang="ru-RU" dirty="0"/>
          </a:p>
        </p:txBody>
      </p:sp>
      <p:pic>
        <p:nvPicPr>
          <p:cNvPr id="5" name="Рисунок 4" descr="pedikule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4149080"/>
            <a:ext cx="23812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Интересные факты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744416"/>
          </a:xfrm>
        </p:spPr>
        <p:txBody>
          <a:bodyPr/>
          <a:lstStyle/>
          <a:p>
            <a:r>
              <a:rPr lang="ru-RU" dirty="0" smtClean="0"/>
              <a:t>Педикулёз регистрируется как отдельная </a:t>
            </a:r>
            <a:r>
              <a:rPr lang="ru-RU" dirty="0" smtClean="0">
                <a:hlinkClick r:id="rId2" tooltip="Нозология"/>
              </a:rPr>
              <a:t>нозология</a:t>
            </a:r>
            <a:r>
              <a:rPr lang="ru-RU" dirty="0" smtClean="0"/>
              <a:t>, и </a:t>
            </a:r>
            <a:r>
              <a:rPr lang="ru-RU" dirty="0" err="1" smtClean="0"/>
              <a:t>инфестация</a:t>
            </a:r>
            <a:r>
              <a:rPr lang="ru-RU" dirty="0" smtClean="0"/>
              <a:t> населения вшами отображается в ежемесячных сводках по заболеваемости в Российской Федерации.</a:t>
            </a:r>
          </a:p>
          <a:p>
            <a:r>
              <a:rPr lang="ru-RU" u="sng" dirty="0" smtClean="0">
                <a:solidFill>
                  <a:srgbClr val="00B050"/>
                </a:solidFill>
              </a:rPr>
              <a:t>Вши отдают предпочтение людям, которые часто моют волосы, так как у них кожа на голове чистая и вшам легче сосать кровь.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images (2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797152"/>
            <a:ext cx="2562225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Педикулёз (</a:t>
            </a:r>
            <a:r>
              <a:rPr lang="ru-RU" sz="3600" dirty="0" err="1" smtClean="0">
                <a:solidFill>
                  <a:srgbClr val="FF0000"/>
                </a:solidFill>
              </a:rPr>
              <a:t>pediculosis</a:t>
            </a:r>
            <a:r>
              <a:rPr lang="ru-RU" sz="3600" dirty="0" smtClean="0">
                <a:solidFill>
                  <a:srgbClr val="FF0000"/>
                </a:solidFill>
              </a:rPr>
              <a:t>, вшивость)-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smtClean="0"/>
              <a:t>это паразитарное заболевание кожи и волос. </a:t>
            </a: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71600" y="1916832"/>
          <a:ext cx="6851104" cy="3432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5" y="537321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Может также возникать смешанный педикулёз, когда присутствует заражение смешанного типа (напр., одновременно головной и платяной вши).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836712"/>
            <a:ext cx="8064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Возбудитель педикулеза — вши. </a:t>
            </a:r>
            <a:r>
              <a:rPr lang="ru-RU" dirty="0" smtClean="0"/>
              <a:t>Вши питаются исключительно человеческой кровью, прокалывая кожу, впрыскивая слюну и затем высасывая кровь. Зрелая взрослая женская особь откладывает 3—6 яиц (гнид) в день. Гниды имеют длину 0,8 мм, белую окраску и кажутся присоединёнными к основанию волос. Они выводятся через 8—10 дней и достигают зрелости через 8—18 дней. Взрослая вошь живёт 9—10 дней. Гниды могут 3 недели жить вне организма хозяина. Широкому распространению заражения способствуют скученность и отсутствие условий для соблюдения личной гигиены</a:t>
            </a:r>
            <a:endParaRPr lang="ru-RU" dirty="0"/>
          </a:p>
        </p:txBody>
      </p:sp>
      <p:pic>
        <p:nvPicPr>
          <p:cNvPr id="4" name="Рисунок 3" descr="ci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427929"/>
            <a:ext cx="4341862" cy="3430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s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149080"/>
            <a:ext cx="2857500" cy="24860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Источники заражения.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9634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Головные и платяные вши передаются от человека к человеку при непосредственном контакте (либо через одежду, бельё, предметы обихода, расчёски и т. п.).</a:t>
            </a:r>
          </a:p>
          <a:p>
            <a:r>
              <a:rPr lang="ru-RU" sz="1800" dirty="0" smtClean="0"/>
              <a:t>Лобковая вошь (</a:t>
            </a:r>
            <a:r>
              <a:rPr lang="ru-RU" sz="1800" dirty="0" err="1" smtClean="0"/>
              <a:t>площица</a:t>
            </a:r>
            <a:r>
              <a:rPr lang="ru-RU" sz="1800" dirty="0" smtClean="0"/>
              <a:t>), как правило, передаётся половым путём, но возможна также передача через вещи (постельное бельё, одежда и т. д.).</a:t>
            </a:r>
          </a:p>
          <a:p>
            <a:r>
              <a:rPr lang="ru-RU" sz="1800" dirty="0" smtClean="0"/>
              <a:t>Платяные вши располагаются в складках одежды, поражают человека в местах соприкосновения одежды с участками тела (участки между лопатками, шею, поясницу). В основном платяной педикулез распространен среди людей с плохими условиями жизни и гигиены.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4437112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Невозможно заразиться вшами от животных, так как эти паразиты </a:t>
            </a:r>
            <a:r>
              <a:rPr lang="ru-RU" dirty="0" err="1" smtClean="0"/>
              <a:t>видоспецифичны</a:t>
            </a:r>
            <a:r>
              <a:rPr lang="ru-RU" dirty="0" smtClean="0"/>
              <a:t>, то есть человеческие вши могут жить только на человеке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Патогенез педикулеза (вшивости)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4330824" cy="5832648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Колющим хоботком насекомые погружаются в толщу кожи и сосут кровь. При этом в толщу кожи попадает секрет, обладающий выраженным раздражающим свойством. На месте укуса в дерме появляются очажки плотного воспалительного инфильтрата из </a:t>
            </a:r>
            <a:r>
              <a:rPr lang="ru-RU" dirty="0" err="1" smtClean="0"/>
              <a:t>полинуклеидов</a:t>
            </a:r>
            <a:r>
              <a:rPr lang="ru-RU" dirty="0" smtClean="0"/>
              <a:t>, лимфоцитов и в меньшей степени - эозинофилов. Течение воспалительного процесса характеризуется расширением сосудов и развитием отека кожи.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результате интенсивного зуда появляются точечные и местные расчесы, которые в последующем нередко осложняются пиодермией и </a:t>
            </a:r>
            <a:r>
              <a:rPr lang="ru-RU" dirty="0" err="1" smtClean="0"/>
              <a:t>экзематизируются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Нанося укус, вошь впрыскивает в ранку вещества, вызывающие зуд. Расчесывание мест укусов приводит к </a:t>
            </a:r>
            <a:r>
              <a:rPr lang="ru-RU" dirty="0" err="1" smtClean="0"/>
              <a:t>экзематизации</a:t>
            </a:r>
            <a:r>
              <a:rPr lang="ru-RU" dirty="0" smtClean="0"/>
              <a:t> кожи и присоединению вторичной инфекции. Зуд нарушает сон и вызывает невротические состояния, особенно у детей.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59142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132856"/>
            <a:ext cx="3694165" cy="2770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Симптомы педикулеза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12776"/>
            <a:ext cx="5266928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dirty="0" smtClean="0"/>
              <a:t>Инкубационный период педикулеза (вшивости) при заражении половозрелой особью составляет </a:t>
            </a:r>
            <a:r>
              <a:rPr lang="ru-RU" sz="1800" dirty="0" smtClean="0">
                <a:solidFill>
                  <a:srgbClr val="FF0000"/>
                </a:solidFill>
              </a:rPr>
              <a:t>6-12 дней.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Головной педикулез.</a:t>
            </a:r>
          </a:p>
          <a:p>
            <a:r>
              <a:rPr lang="ru-RU" sz="1800" dirty="0" smtClean="0"/>
              <a:t>В месте укуса, под влиянием раздражения кожи секретом слюнных желез появляются зудящие пятна и узелки. </a:t>
            </a:r>
            <a:r>
              <a:rPr lang="ru-RU" sz="1800" b="1" dirty="0" smtClean="0">
                <a:solidFill>
                  <a:srgbClr val="0070C0"/>
                </a:solidFill>
              </a:rPr>
              <a:t>Зуд</a:t>
            </a:r>
            <a:r>
              <a:rPr lang="ru-RU" sz="1800" dirty="0" smtClean="0"/>
              <a:t> и является основным симптомом этого заболевания.</a:t>
            </a:r>
          </a:p>
          <a:p>
            <a:r>
              <a:rPr lang="ru-RU" sz="1800" dirty="0" smtClean="0"/>
              <a:t>При нарастании зуда появляются </a:t>
            </a:r>
            <a:r>
              <a:rPr lang="ru-RU" sz="1800" dirty="0" smtClean="0">
                <a:solidFill>
                  <a:srgbClr val="0070C0"/>
                </a:solidFill>
              </a:rPr>
              <a:t>расчесы</a:t>
            </a:r>
            <a:r>
              <a:rPr lang="ru-RU" sz="1800" dirty="0" smtClean="0"/>
              <a:t>, приводящие к усилению и распространению воспаления, образуются язвочки и корочки, шелушение кожи. На фоне расчесов может присоединиться инфекция, тогда на коже появляются мелкие гнойники.</a:t>
            </a:r>
          </a:p>
          <a:p>
            <a:r>
              <a:rPr lang="ru-RU" sz="1800" dirty="0" smtClean="0"/>
              <a:t>Паразитов часто обнаруживают на волосистой части головы, бровях и ресницах, в бороде. Гниды выглядят как шарики белого цвета у основания волос и выявляют их чаще, чем взрослых вшей. Они прикрепляются таким образом, что их невозможно снять или удалить при обычном мытье.</a:t>
            </a:r>
          </a:p>
          <a:p>
            <a:r>
              <a:rPr lang="ru-RU" sz="1800" dirty="0" smtClean="0"/>
              <a:t>Зуд, расчесы, </a:t>
            </a:r>
            <a:r>
              <a:rPr lang="ru-RU" sz="1800" dirty="0" err="1" smtClean="0"/>
              <a:t>импетигинозные</a:t>
            </a:r>
            <a:r>
              <a:rPr lang="ru-RU" sz="1800" dirty="0" smtClean="0"/>
              <a:t> корки в </a:t>
            </a:r>
            <a:r>
              <a:rPr lang="ru-RU" sz="1800" dirty="0" smtClean="0">
                <a:solidFill>
                  <a:srgbClr val="0070C0"/>
                </a:solidFill>
              </a:rPr>
              <a:t>затылочной области за ушными раковинами</a:t>
            </a:r>
            <a:r>
              <a:rPr lang="ru-RU" sz="1800" dirty="0" smtClean="0"/>
              <a:t> дают основание заподозрить педикулез волосистой части головы.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pedicu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916832"/>
            <a:ext cx="3312368" cy="2442027"/>
          </a:xfrm>
          <a:prstGeom prst="rect">
            <a:avLst/>
          </a:prstGeom>
        </p:spPr>
      </p:pic>
      <p:pic>
        <p:nvPicPr>
          <p:cNvPr id="10" name="Рисунок 9" descr="tlorna_shutterstock.com_419309711287146671_xwidth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5013176"/>
            <a:ext cx="2436862" cy="162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Симптомы педикулеза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5770984" cy="5161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Педикулез тела.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1800" dirty="0" smtClean="0"/>
              <a:t>Излюбленными местами поражения кожи являются </a:t>
            </a:r>
            <a:r>
              <a:rPr lang="ru-RU" sz="1800" dirty="0" smtClean="0">
                <a:solidFill>
                  <a:srgbClr val="0070C0"/>
                </a:solidFill>
              </a:rPr>
              <a:t>плечи, верхняя часть спины, живот, поясница, пахово-бедренная область.</a:t>
            </a:r>
          </a:p>
          <a:p>
            <a:pPr>
              <a:buNone/>
            </a:pPr>
            <a:r>
              <a:rPr lang="ru-RU" sz="1800" dirty="0" smtClean="0"/>
              <a:t>Симптомы</a:t>
            </a:r>
            <a:r>
              <a:rPr lang="ru-RU" sz="1800" b="1" dirty="0" smtClean="0"/>
              <a:t> </a:t>
            </a:r>
            <a:r>
              <a:rPr lang="ru-RU" sz="1800" dirty="0" smtClean="0"/>
              <a:t> характеризуются интенсивным </a:t>
            </a:r>
            <a:r>
              <a:rPr lang="ru-RU" sz="1800" dirty="0" smtClean="0">
                <a:solidFill>
                  <a:srgbClr val="0070C0"/>
                </a:solidFill>
              </a:rPr>
              <a:t>зудом</a:t>
            </a:r>
            <a:r>
              <a:rPr lang="ru-RU" sz="1800" dirty="0" smtClean="0"/>
              <a:t>, множественными </a:t>
            </a:r>
            <a:r>
              <a:rPr lang="ru-RU" sz="1800" dirty="0" smtClean="0">
                <a:solidFill>
                  <a:srgbClr val="0070C0"/>
                </a:solidFill>
              </a:rPr>
              <a:t>линейными расчесами</a:t>
            </a:r>
            <a:r>
              <a:rPr lang="ru-RU" sz="1800" dirty="0" smtClean="0"/>
              <a:t>. Развитие процесса сопровождается формированием отчетливой </a:t>
            </a:r>
            <a:r>
              <a:rPr lang="ru-RU" sz="1800" dirty="0" smtClean="0">
                <a:solidFill>
                  <a:srgbClr val="0070C0"/>
                </a:solidFill>
              </a:rPr>
              <a:t>буроватой пигментации </a:t>
            </a:r>
            <a:r>
              <a:rPr lang="ru-RU" sz="1800" dirty="0" smtClean="0"/>
              <a:t>и мелкого отрубевидного </a:t>
            </a:r>
            <a:r>
              <a:rPr lang="ru-RU" sz="1800" dirty="0" smtClean="0">
                <a:solidFill>
                  <a:srgbClr val="0070C0"/>
                </a:solidFill>
              </a:rPr>
              <a:t>шелушения.</a:t>
            </a:r>
            <a:r>
              <a:rPr lang="ru-RU" sz="1800" dirty="0" smtClean="0"/>
              <a:t> Реакция кожи на укусы может быть в виде воспалительных пятен и отечных серо-папул. При длительном существовании вшей и хроническом расчесывании кожа пигментируется и лихенифируется. Платяная вшивость представляет большую эпидемиологическую опасность, так как эти насекомые являются переносчиками возбудителя </a:t>
            </a:r>
            <a:r>
              <a:rPr lang="ru-RU" sz="1800" dirty="0" smtClean="0">
                <a:solidFill>
                  <a:srgbClr val="0070C0"/>
                </a:solidFill>
              </a:rPr>
              <a:t>сыпного тифа.</a:t>
            </a:r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parazit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725144"/>
            <a:ext cx="2857500" cy="1876425"/>
          </a:xfrm>
          <a:prstGeom prst="rect">
            <a:avLst/>
          </a:prstGeom>
        </p:spPr>
      </p:pic>
      <p:pic>
        <p:nvPicPr>
          <p:cNvPr id="5" name="Рисунок 4" descr="images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484784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Симптомы педикулеза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4978896" cy="24482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Лобковая вшивость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1800" dirty="0" smtClean="0"/>
              <a:t>Локализуются на коже лобка и пограничной с ним области бедер и живота, распространяются на кожу груди, подмышечных впадин, область бровей и ресниц. На месте укусов насекомых образуются </a:t>
            </a:r>
            <a:r>
              <a:rPr lang="ru-RU" sz="1800" dirty="0" smtClean="0">
                <a:solidFill>
                  <a:srgbClr val="0070C0"/>
                </a:solidFill>
              </a:rPr>
              <a:t>круглые бледно-синие или бледно-серые пятна, не исчезающие при надавливании.</a:t>
            </a:r>
            <a:r>
              <a:rPr lang="ru-RU" sz="1800" dirty="0" smtClean="0"/>
              <a:t> У лиц с выраженным </a:t>
            </a:r>
            <a:r>
              <a:rPr lang="ru-RU" sz="1800" dirty="0" err="1" smtClean="0"/>
              <a:t>оволосением</a:t>
            </a:r>
            <a:r>
              <a:rPr lang="ru-RU" sz="1800" dirty="0" smtClean="0"/>
              <a:t> кожи ло6ковые вши могут быть на всем кожном покрове. </a:t>
            </a:r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266408674_crab-lice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836712"/>
            <a:ext cx="2520280" cy="2780709"/>
          </a:xfrm>
          <a:prstGeom prst="rect">
            <a:avLst/>
          </a:prstGeom>
        </p:spPr>
      </p:pic>
      <p:pic>
        <p:nvPicPr>
          <p:cNvPr id="5" name="Рисунок 4" descr="3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221088"/>
            <a:ext cx="3090292" cy="206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9952" y="3645024"/>
            <a:ext cx="43924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600" dirty="0" err="1" smtClean="0"/>
              <a:t>Площицы</a:t>
            </a:r>
            <a:r>
              <a:rPr lang="ru-RU" sz="1600" dirty="0" smtClean="0"/>
              <a:t>  малоподвижны, прикрепляются к коже и основаниям волоса„ иногда в этих местах развивается воспалительная реакция в виде небольшого размера (до 1 см) синюшных с геморрагическим оттенком пятен (так называемые вшивые пятна). В запущенных случаях вшей находят на бровях и ресницах, куда они приклеивают свои </a:t>
            </a:r>
            <a:r>
              <a:rPr lang="ru-RU" sz="1600" dirty="0" err="1" smtClean="0"/>
              <a:t>гниды.В</a:t>
            </a:r>
            <a:r>
              <a:rPr lang="ru-RU" sz="1600" dirty="0" smtClean="0"/>
              <a:t> случае поражения ресниц возникает отек и воспаление век (паразитарный блефарит).</a:t>
            </a: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Диагностика педикулеза.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4978896" cy="51617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Клиническая диагностика </a:t>
            </a:r>
            <a:r>
              <a:rPr lang="ru-RU" dirty="0" err="1" smtClean="0"/>
              <a:t>пед-икулеза</a:t>
            </a:r>
            <a:r>
              <a:rPr lang="ru-RU" dirty="0" smtClean="0"/>
              <a:t> (вшивости) основана на </a:t>
            </a:r>
            <a:r>
              <a:rPr lang="ru-RU" dirty="0" smtClean="0">
                <a:solidFill>
                  <a:srgbClr val="0070C0"/>
                </a:solidFill>
              </a:rPr>
              <a:t>сборе анамнеза </a:t>
            </a:r>
            <a:r>
              <a:rPr lang="ru-RU" dirty="0" smtClean="0"/>
              <a:t>(жалобы больного на зуд) и тщательном </a:t>
            </a:r>
            <a:r>
              <a:rPr lang="ru-RU" dirty="0" smtClean="0">
                <a:solidFill>
                  <a:srgbClr val="0070C0"/>
                </a:solidFill>
              </a:rPr>
              <a:t>осмотре</a:t>
            </a:r>
            <a:r>
              <a:rPr lang="ru-RU" dirty="0" smtClean="0"/>
              <a:t> пациента. 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Для выявления педикулеза необходимо обнаружить вшей или живых гнид.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педикулезе можно использовать </a:t>
            </a:r>
            <a:r>
              <a:rPr lang="ru-RU" dirty="0" smtClean="0">
                <a:solidFill>
                  <a:srgbClr val="0070C0"/>
                </a:solidFill>
              </a:rPr>
              <a:t>флуоресцентный метод </a:t>
            </a:r>
            <a:r>
              <a:rPr lang="ru-RU" dirty="0" smtClean="0"/>
              <a:t>под лампой Вуда. При данном методе диагностике живые гниды флюоресцируют белого (или голубого) цвета, пустые гниды  серого цвета.</a:t>
            </a:r>
            <a:endParaRPr lang="ru-RU" dirty="0"/>
          </a:p>
        </p:txBody>
      </p:sp>
      <p:pic>
        <p:nvPicPr>
          <p:cNvPr id="4" name="Рисунок 3" descr="pedikulez-u-detey-lecheniy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789040"/>
            <a:ext cx="3289548" cy="2808312"/>
          </a:xfrm>
          <a:prstGeom prst="rect">
            <a:avLst/>
          </a:prstGeom>
        </p:spPr>
      </p:pic>
      <p:pic>
        <p:nvPicPr>
          <p:cNvPr id="5" name="Рисунок 4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692696"/>
            <a:ext cx="1080120" cy="1084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</TotalTime>
  <Words>801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Georgia</vt:lpstr>
      <vt:lpstr>Trebuchet MS</vt:lpstr>
      <vt:lpstr>Wingdings</vt:lpstr>
      <vt:lpstr>Wingdings 2</vt:lpstr>
      <vt:lpstr>Городская</vt:lpstr>
      <vt:lpstr>ПЕДИКУЛЕЗ</vt:lpstr>
      <vt:lpstr>Педикулёз (pediculosis, вшивость)- это паразитарное заболевание кожи и волос. </vt:lpstr>
      <vt:lpstr>Презентация PowerPoint</vt:lpstr>
      <vt:lpstr>Источники заражения.</vt:lpstr>
      <vt:lpstr>Патогенез педикулеза (вшивости) </vt:lpstr>
      <vt:lpstr>Симптомы педикулеза</vt:lpstr>
      <vt:lpstr>Симптомы педикулеза</vt:lpstr>
      <vt:lpstr>Симптомы педикулеза</vt:lpstr>
      <vt:lpstr>Диагностика педикулеза.</vt:lpstr>
      <vt:lpstr>Лечение. Амбулаторное.</vt:lpstr>
      <vt:lpstr>Презентация PowerPoint</vt:lpstr>
      <vt:lpstr>Осложнения.</vt:lpstr>
      <vt:lpstr>Профилактика </vt:lpstr>
      <vt:lpstr>Интересные факты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ПЕДИКУЛЕЗ</dc:title>
  <dc:creator>варвара</dc:creator>
  <cp:lastModifiedBy>Алексей</cp:lastModifiedBy>
  <cp:revision>18</cp:revision>
  <dcterms:created xsi:type="dcterms:W3CDTF">2012-11-08T15:01:37Z</dcterms:created>
  <dcterms:modified xsi:type="dcterms:W3CDTF">2020-04-16T04:33:27Z</dcterms:modified>
</cp:coreProperties>
</file>