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85" r:id="rId9"/>
    <p:sldId id="284" r:id="rId10"/>
    <p:sldId id="262" r:id="rId11"/>
    <p:sldId id="263" r:id="rId12"/>
    <p:sldId id="286" r:id="rId13"/>
    <p:sldId id="264" r:id="rId14"/>
    <p:sldId id="287" r:id="rId15"/>
    <p:sldId id="265" r:id="rId16"/>
    <p:sldId id="266" r:id="rId17"/>
    <p:sldId id="267" r:id="rId18"/>
    <p:sldId id="288" r:id="rId19"/>
    <p:sldId id="268" r:id="rId20"/>
    <p:sldId id="269" r:id="rId21"/>
    <p:sldId id="289" r:id="rId22"/>
    <p:sldId id="270" r:id="rId23"/>
    <p:sldId id="29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3" autoAdjust="0"/>
  </p:normalViewPr>
  <p:slideViewPr>
    <p:cSldViewPr>
      <p:cViewPr varScale="1">
        <p:scale>
          <a:sx n="84" d="100"/>
          <a:sy n="84" d="100"/>
        </p:scale>
        <p:origin x="14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8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476AF-B78E-4D22-A710-B5B057BFBA2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14A45-3F70-41C0-9E11-0213C491A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9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14A45-3F70-41C0-9E11-0213C491A94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6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Воспалительные заболевания полости рта</a:t>
            </a:r>
          </a:p>
        </p:txBody>
      </p:sp>
      <p:pic>
        <p:nvPicPr>
          <p:cNvPr id="1026" name="Picture 2" descr="G:\Зубы\66654175_115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86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Классификация заболеваний пародонта по ВОЗ</a:t>
            </a:r>
          </a:p>
          <a:p>
            <a:r>
              <a:rPr lang="ru-RU" dirty="0"/>
              <a:t>(Утверждена на XVI Пленуме Всесоюзного общества стоматологов, ноябрь, </a:t>
            </a:r>
            <a:r>
              <a:rPr lang="ru-RU" b="1" dirty="0"/>
              <a:t>1983 </a:t>
            </a:r>
            <a:r>
              <a:rPr lang="ru-RU" dirty="0"/>
              <a:t>г.)</a:t>
            </a:r>
          </a:p>
          <a:p>
            <a:r>
              <a:rPr lang="en-US" b="1" dirty="0" smtClean="0"/>
              <a:t>   </a:t>
            </a:r>
            <a:r>
              <a:rPr lang="ru-RU" b="1" dirty="0" smtClean="0"/>
              <a:t>1</a:t>
            </a:r>
            <a:r>
              <a:rPr lang="ru-RU" b="1" dirty="0"/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Гингивит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— воспаление десны, обусловленное неблагоприятным воздействием местных и общих факторов и протекающее без нарушения целостности зубодесневого прикрепления.</a:t>
            </a:r>
          </a:p>
          <a:p>
            <a:r>
              <a:rPr lang="en-US" i="1" dirty="0" smtClean="0"/>
              <a:t>   </a:t>
            </a:r>
            <a:r>
              <a:rPr lang="ru-RU" i="1" dirty="0" smtClean="0"/>
              <a:t>Форма</a:t>
            </a:r>
            <a:r>
              <a:rPr lang="ru-RU" i="1" dirty="0"/>
              <a:t>: </a:t>
            </a:r>
            <a:r>
              <a:rPr lang="ru-RU" dirty="0"/>
              <a:t>катаральная, гипертрофическая, язвенная. </a:t>
            </a:r>
            <a:r>
              <a:rPr lang="ru-RU" i="1" dirty="0"/>
              <a:t>Течение: </a:t>
            </a:r>
            <a:r>
              <a:rPr lang="ru-RU" dirty="0"/>
              <a:t>острое, хроническое, обострившееся, ремиссия. </a:t>
            </a:r>
            <a:r>
              <a:rPr lang="ru-RU" i="1" dirty="0"/>
              <a:t>Тяжесть процесса: </a:t>
            </a:r>
            <a:r>
              <a:rPr lang="ru-RU" dirty="0"/>
              <a:t>легкий, средней тяжести, тяжелый. </a:t>
            </a:r>
            <a:r>
              <a:rPr lang="ru-RU" i="1" dirty="0"/>
              <a:t>Распространенность процесса: </a:t>
            </a:r>
            <a:r>
              <a:rPr lang="ru-RU" dirty="0"/>
              <a:t>локализованный, </a:t>
            </a:r>
            <a:r>
              <a:rPr lang="ru-RU" dirty="0" err="1"/>
              <a:t>генерализованный</a:t>
            </a:r>
            <a:r>
              <a:rPr lang="ru-RU" dirty="0"/>
              <a:t> 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b="1" dirty="0"/>
              <a:t>Пародонтит </a:t>
            </a:r>
            <a:r>
              <a:rPr lang="ru-RU" dirty="0"/>
              <a:t>— воспаление тканей пародонта, характеризующееся прогрессирующей </a:t>
            </a:r>
            <a:r>
              <a:rPr lang="ru-RU" dirty="0" err="1"/>
              <a:t>деструкцей</a:t>
            </a:r>
            <a:r>
              <a:rPr lang="ru-RU" dirty="0"/>
              <a:t> периодонта и кости.</a:t>
            </a:r>
          </a:p>
          <a:p>
            <a:r>
              <a:rPr lang="ru-RU" i="1" dirty="0"/>
              <a:t>Течение: </a:t>
            </a:r>
            <a:r>
              <a:rPr lang="ru-RU" dirty="0"/>
              <a:t>острое, хроническое, обострившееся (в том числе и </a:t>
            </a:r>
            <a:r>
              <a:rPr lang="ru-RU" dirty="0" err="1"/>
              <a:t>абсцедирующее</a:t>
            </a:r>
            <a:r>
              <a:rPr lang="ru-RU" dirty="0"/>
              <a:t>), ремиссия.</a:t>
            </a:r>
          </a:p>
          <a:p>
            <a:r>
              <a:rPr lang="ru-RU" i="1" dirty="0"/>
              <a:t>Тяжесть процесса: </a:t>
            </a:r>
            <a:r>
              <a:rPr lang="ru-RU" dirty="0"/>
              <a:t>легкий, средней тяжести, тяжелый.</a:t>
            </a:r>
          </a:p>
          <a:p>
            <a:r>
              <a:rPr lang="ru-RU" i="1" dirty="0"/>
              <a:t>Распространенность процесса: </a:t>
            </a:r>
            <a:r>
              <a:rPr lang="ru-RU" dirty="0"/>
              <a:t>локализованный, </a:t>
            </a:r>
            <a:r>
              <a:rPr lang="ru-RU" dirty="0" err="1"/>
              <a:t>генерализованный</a:t>
            </a:r>
            <a:r>
              <a:rPr lang="ru-RU" dirty="0"/>
              <a:t>.</a:t>
            </a:r>
          </a:p>
          <a:p>
            <a:r>
              <a:rPr lang="en-US" b="1" dirty="0" smtClean="0"/>
              <a:t>   </a:t>
            </a:r>
            <a:r>
              <a:rPr lang="ru-RU" b="1" dirty="0" smtClean="0"/>
              <a:t>3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b="1" dirty="0"/>
              <a:t>Пародонтоз </a:t>
            </a:r>
            <a:r>
              <a:rPr lang="ru-RU" dirty="0"/>
              <a:t>— дистрофическое поражение пародонта </a:t>
            </a:r>
            <a:r>
              <a:rPr lang="ru-RU" i="1" dirty="0"/>
              <a:t>Течение: </a:t>
            </a:r>
            <a:r>
              <a:rPr lang="ru-RU" dirty="0"/>
              <a:t>хроническое, ремиссия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i="1" dirty="0" smtClean="0"/>
              <a:t>    </a:t>
            </a:r>
            <a:r>
              <a:rPr lang="ru-RU" i="1" dirty="0" smtClean="0"/>
              <a:t>Тяжесть </a:t>
            </a:r>
            <a:r>
              <a:rPr lang="ru-RU" i="1" dirty="0"/>
              <a:t>процесса: </a:t>
            </a:r>
            <a:r>
              <a:rPr lang="ru-RU" dirty="0"/>
              <a:t>легкий, средней тяжести, тяжелый. </a:t>
            </a:r>
            <a:r>
              <a:rPr lang="ru-RU" i="1" dirty="0"/>
              <a:t>Распространенность процесса: </a:t>
            </a:r>
            <a:r>
              <a:rPr lang="ru-RU" dirty="0" err="1"/>
              <a:t>генерализованный</a:t>
            </a:r>
            <a:r>
              <a:rPr lang="ru-RU" dirty="0"/>
              <a:t>.</a:t>
            </a:r>
          </a:p>
          <a:p>
            <a:r>
              <a:rPr lang="en-US" b="1" dirty="0" smtClean="0"/>
              <a:t>   </a:t>
            </a:r>
            <a:r>
              <a:rPr lang="ru-RU" b="1" dirty="0" smtClean="0"/>
              <a:t>4</a:t>
            </a:r>
            <a:r>
              <a:rPr lang="ru-RU" b="1" dirty="0"/>
              <a:t>. </a:t>
            </a:r>
            <a:r>
              <a:rPr lang="ru-RU" dirty="0"/>
              <a:t>Идиопатические заболевания пародонта с прогрессирующим лизисом тканей.</a:t>
            </a:r>
          </a:p>
          <a:p>
            <a:r>
              <a:rPr lang="en-US" b="1" dirty="0" smtClean="0"/>
              <a:t>   </a:t>
            </a:r>
            <a:r>
              <a:rPr lang="ru-RU" b="1" dirty="0" smtClean="0"/>
              <a:t>5</a:t>
            </a:r>
            <a:r>
              <a:rPr lang="ru-RU" b="1" dirty="0"/>
              <a:t>. </a:t>
            </a:r>
            <a:r>
              <a:rPr lang="ru-RU" b="1" dirty="0" err="1"/>
              <a:t>Пародонтомы</a:t>
            </a:r>
            <a:r>
              <a:rPr lang="ru-RU" b="1" dirty="0"/>
              <a:t> </a:t>
            </a:r>
            <a:r>
              <a:rPr lang="ru-RU" dirty="0"/>
              <a:t>— опухоли и опухолеподобные процессы в пародонте.</a:t>
            </a:r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Гингивит</a:t>
            </a:r>
            <a:r>
              <a:rPr lang="ru-RU" dirty="0"/>
              <a:t> — это воспаление </a:t>
            </a:r>
            <a:r>
              <a:rPr lang="ru-RU" dirty="0" smtClean="0"/>
              <a:t>десны</a:t>
            </a:r>
            <a:r>
              <a:rPr lang="en-US" dirty="0"/>
              <a:t> </a:t>
            </a:r>
            <a:r>
              <a:rPr lang="ru-RU" dirty="0" smtClean="0"/>
              <a:t>без </a:t>
            </a:r>
            <a:r>
              <a:rPr lang="ru-RU" dirty="0"/>
              <a:t>нарушения целостности зубодесневого </a:t>
            </a:r>
            <a:r>
              <a:rPr lang="ru-RU" dirty="0" smtClean="0"/>
              <a:t>соединения</a:t>
            </a:r>
            <a:r>
              <a:rPr lang="ru-RU" dirty="0"/>
              <a:t>, развивающегося вследствие </a:t>
            </a:r>
            <a:r>
              <a:rPr lang="ru-RU" dirty="0" smtClean="0"/>
              <a:t>неблагоприятного </a:t>
            </a:r>
            <a:r>
              <a:rPr lang="ru-RU" dirty="0"/>
              <a:t>действия местных и общих факторов (схема 6).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Для </a:t>
            </a:r>
            <a:r>
              <a:rPr lang="ru-RU" dirty="0"/>
              <a:t>гингивита характерны </a:t>
            </a:r>
            <a:r>
              <a:rPr lang="ru-RU" dirty="0" smtClean="0"/>
              <a:t>определенные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диагностические признаки:</a:t>
            </a:r>
          </a:p>
          <a:p>
            <a:r>
              <a:rPr lang="ru-RU" dirty="0"/>
              <a:t>— выявляется в основном у детей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подростков;</a:t>
            </a:r>
          </a:p>
          <a:p>
            <a:r>
              <a:rPr lang="ru-RU" dirty="0"/>
              <a:t>— имеется большее или </a:t>
            </a:r>
            <a:r>
              <a:rPr lang="ru-RU" dirty="0" smtClean="0"/>
              <a:t>меньшее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количество </a:t>
            </a:r>
            <a:r>
              <a:rPr lang="ru-RU" dirty="0" err="1"/>
              <a:t>назубных</a:t>
            </a:r>
            <a:r>
              <a:rPr lang="ru-RU" dirty="0"/>
              <a:t> мягких отложений и </a:t>
            </a:r>
            <a:endParaRPr lang="en-US" dirty="0" smtClean="0"/>
          </a:p>
          <a:p>
            <a:r>
              <a:rPr lang="ru-RU" dirty="0" smtClean="0"/>
              <a:t>зубного </a:t>
            </a:r>
            <a:r>
              <a:rPr lang="ru-RU" dirty="0"/>
              <a:t>камня;</a:t>
            </a:r>
          </a:p>
          <a:p>
            <a:r>
              <a:rPr lang="ru-RU" dirty="0" smtClean="0"/>
              <a:t>— </a:t>
            </a:r>
            <a:r>
              <a:rPr lang="ru-RU" dirty="0"/>
              <a:t>отмечается легко </a:t>
            </a:r>
            <a:r>
              <a:rPr lang="ru-RU" dirty="0" smtClean="0"/>
              <a:t>вызываемая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кровоточивость;</a:t>
            </a:r>
          </a:p>
          <a:p>
            <a:r>
              <a:rPr lang="ru-RU" dirty="0"/>
              <a:t>— отсутствие </a:t>
            </a:r>
            <a:r>
              <a:rPr lang="ru-RU" dirty="0" err="1"/>
              <a:t>десневого</a:t>
            </a:r>
            <a:r>
              <a:rPr lang="ru-RU" dirty="0"/>
              <a:t> кармана;</a:t>
            </a:r>
          </a:p>
          <a:p>
            <a:r>
              <a:rPr lang="ru-RU" dirty="0"/>
              <a:t>— изменение контура десны;</a:t>
            </a:r>
          </a:p>
          <a:p>
            <a:r>
              <a:rPr lang="ru-RU" dirty="0"/>
              <a:t>— отсутствие на рентгенограмме </a:t>
            </a:r>
            <a:endParaRPr lang="en-US" dirty="0" smtClean="0"/>
          </a:p>
          <a:p>
            <a:r>
              <a:rPr lang="ru-RU" dirty="0" smtClean="0"/>
              <a:t>признаков </a:t>
            </a:r>
            <a:r>
              <a:rPr lang="ru-RU" dirty="0"/>
              <a:t>деструкции межзубных </a:t>
            </a:r>
            <a:endParaRPr lang="en-US" dirty="0" smtClean="0"/>
          </a:p>
          <a:p>
            <a:r>
              <a:rPr lang="ru-RU" dirty="0" smtClean="0"/>
              <a:t>перегородок</a:t>
            </a:r>
            <a:r>
              <a:rPr lang="ru-RU" dirty="0"/>
              <a:t>;</a:t>
            </a:r>
          </a:p>
          <a:p>
            <a:r>
              <a:rPr lang="ru-RU" dirty="0"/>
              <a:t>— общее состояние пациентов не </a:t>
            </a:r>
            <a:endParaRPr lang="en-US" dirty="0" smtClean="0"/>
          </a:p>
          <a:p>
            <a:r>
              <a:rPr lang="ru-RU" dirty="0" smtClean="0"/>
              <a:t>нарушено </a:t>
            </a:r>
            <a:r>
              <a:rPr lang="ru-RU" dirty="0"/>
              <a:t>(исключение составляет </a:t>
            </a:r>
            <a:endParaRPr lang="en-US" dirty="0" smtClean="0"/>
          </a:p>
          <a:p>
            <a:r>
              <a:rPr lang="ru-RU" dirty="0" smtClean="0"/>
              <a:t>острый </a:t>
            </a:r>
            <a:r>
              <a:rPr lang="ru-RU" dirty="0"/>
              <a:t>или обострение хронического </a:t>
            </a:r>
            <a:endParaRPr lang="en-US" dirty="0" smtClean="0"/>
          </a:p>
          <a:p>
            <a:r>
              <a:rPr lang="ru-RU" dirty="0" smtClean="0"/>
              <a:t>язвенно-некротического </a:t>
            </a:r>
            <a:r>
              <a:rPr lang="ru-RU" dirty="0"/>
              <a:t>гингивита, </a:t>
            </a:r>
            <a:endParaRPr lang="en-US" dirty="0" smtClean="0"/>
          </a:p>
          <a:p>
            <a:r>
              <a:rPr lang="ru-RU" dirty="0" smtClean="0"/>
              <a:t>острый </a:t>
            </a:r>
            <a:r>
              <a:rPr lang="ru-RU" dirty="0"/>
              <a:t>катаральный гингивит).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76675" cy="580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333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5473"/>
            <a:ext cx="4076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25622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27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Пародонтитом</a:t>
            </a:r>
            <a:r>
              <a:rPr lang="ru-RU" dirty="0"/>
              <a:t> называется воспаление тканей пародонта, которое характеризуется прогрессирующей деструкцией тканей пародонта и кости альвеолярного </a:t>
            </a:r>
            <a:r>
              <a:rPr lang="ru-RU" dirty="0" smtClean="0"/>
              <a:t>отростка</a:t>
            </a:r>
            <a:endParaRPr lang="ru-RU" dirty="0"/>
          </a:p>
          <a:p>
            <a:r>
              <a:rPr lang="en-US" dirty="0" smtClean="0"/>
              <a:t>   </a:t>
            </a:r>
            <a:r>
              <a:rPr lang="ru-RU" dirty="0" smtClean="0"/>
              <a:t>Для </a:t>
            </a:r>
            <a:r>
              <a:rPr lang="ru-RU" dirty="0"/>
              <a:t>этого заболевания характерно:</a:t>
            </a:r>
          </a:p>
          <a:p>
            <a:r>
              <a:rPr lang="ru-RU" dirty="0"/>
              <a:t>1) воспаление десны;</a:t>
            </a:r>
          </a:p>
          <a:p>
            <a:r>
              <a:rPr lang="ru-RU" dirty="0"/>
              <a:t>2) наличие </a:t>
            </a:r>
            <a:r>
              <a:rPr lang="ru-RU" dirty="0" err="1"/>
              <a:t>десневого</a:t>
            </a:r>
            <a:r>
              <a:rPr lang="ru-RU" dirty="0"/>
              <a:t> или парод октального </a:t>
            </a:r>
            <a:endParaRPr lang="en-US" dirty="0" smtClean="0"/>
          </a:p>
          <a:p>
            <a:r>
              <a:rPr lang="ru-RU" dirty="0" smtClean="0"/>
              <a:t>кармана</a:t>
            </a:r>
            <a:r>
              <a:rPr lang="ru-RU" dirty="0"/>
              <a:t>;</a:t>
            </a:r>
          </a:p>
          <a:p>
            <a:r>
              <a:rPr lang="ru-RU" dirty="0"/>
              <a:t>3) деструкция костной ткани межзубных </a:t>
            </a:r>
            <a:endParaRPr lang="en-US" dirty="0" smtClean="0"/>
          </a:p>
          <a:p>
            <a:r>
              <a:rPr lang="ru-RU" dirty="0" smtClean="0"/>
              <a:t>перегородок</a:t>
            </a:r>
            <a:r>
              <a:rPr lang="ru-RU" dirty="0"/>
              <a:t>, определяющая </a:t>
            </a:r>
            <a:r>
              <a:rPr lang="ru-RU" dirty="0" smtClean="0"/>
              <a:t>на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рентгенограмме а проявляющаяся </a:t>
            </a:r>
            <a:endParaRPr lang="en-US" dirty="0" smtClean="0"/>
          </a:p>
          <a:p>
            <a:r>
              <a:rPr lang="ru-RU" dirty="0" smtClean="0"/>
              <a:t>изменением </a:t>
            </a:r>
            <a:r>
              <a:rPr lang="ru-RU" dirty="0"/>
              <a:t>контуров, высоты и </a:t>
            </a:r>
            <a:r>
              <a:rPr lang="ru-RU" dirty="0" smtClean="0"/>
              <a:t>структуры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стенок альвеолы;</a:t>
            </a:r>
          </a:p>
          <a:p>
            <a:r>
              <a:rPr lang="ru-RU" dirty="0"/>
              <a:t>4) подвижность или выпадение одного или </a:t>
            </a:r>
            <a:endParaRPr lang="en-US" dirty="0" smtClean="0"/>
          </a:p>
          <a:p>
            <a:r>
              <a:rPr lang="ru-RU" dirty="0" smtClean="0"/>
              <a:t>нескольких </a:t>
            </a:r>
            <a:r>
              <a:rPr lang="ru-RU" dirty="0"/>
              <a:t>зубов на </a:t>
            </a:r>
            <a:r>
              <a:rPr lang="ru-RU" dirty="0" err="1"/>
              <a:t>развившейся</a:t>
            </a:r>
            <a:r>
              <a:rPr lang="ru-RU" dirty="0"/>
              <a:t> стадии;</a:t>
            </a:r>
          </a:p>
          <a:p>
            <a:r>
              <a:rPr lang="ru-RU" dirty="0"/>
              <a:t>5) обострение хронического пародонтита </a:t>
            </a:r>
            <a:endParaRPr lang="en-US" dirty="0" smtClean="0"/>
          </a:p>
          <a:p>
            <a:r>
              <a:rPr lang="ru-RU" dirty="0" smtClean="0"/>
              <a:t>сопровождается </a:t>
            </a:r>
            <a:r>
              <a:rPr lang="ru-RU" dirty="0"/>
              <a:t>выраженными общими </a:t>
            </a:r>
            <a:endParaRPr lang="en-US" dirty="0" smtClean="0"/>
          </a:p>
          <a:p>
            <a:r>
              <a:rPr lang="ru-RU" dirty="0" smtClean="0"/>
              <a:t>нарушениями </a:t>
            </a:r>
            <a:r>
              <a:rPr lang="ru-RU" dirty="0"/>
              <a:t>(повышение температуры </a:t>
            </a:r>
            <a:endParaRPr lang="en-US" dirty="0" smtClean="0"/>
          </a:p>
          <a:p>
            <a:r>
              <a:rPr lang="ru-RU" dirty="0" smtClean="0"/>
              <a:t>тела</a:t>
            </a:r>
            <a:r>
              <a:rPr lang="ru-RU" dirty="0"/>
              <a:t>, недомогание и другие). Примечание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заболевание выявляется </a:t>
            </a:r>
            <a:r>
              <a:rPr lang="ru-RU" dirty="0" smtClean="0"/>
              <a:t>преимущественно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у людей в возрасте старше 20—30 лет,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/>
              <a:t>анамнезе определяется </a:t>
            </a:r>
            <a:r>
              <a:rPr lang="ru-RU" dirty="0" smtClean="0"/>
              <a:t>кровоточивость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десны в течение нескольких лет.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786187" cy="552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2099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0" y="3501008"/>
            <a:ext cx="4032448" cy="228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64" y="404664"/>
            <a:ext cx="41680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80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Стоматиты</a:t>
            </a:r>
            <a:r>
              <a:rPr lang="ru-RU" dirty="0"/>
              <a:t> — это воспалительные заболевания слизистой оболочки полости рта.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Если </a:t>
            </a:r>
            <a:r>
              <a:rPr lang="ru-RU" dirty="0"/>
              <a:t>поражается язык, то это </a:t>
            </a:r>
            <a:r>
              <a:rPr lang="ru-RU" i="1" dirty="0"/>
              <a:t>глоссит. </a:t>
            </a:r>
            <a:r>
              <a:rPr lang="ru-RU" dirty="0"/>
              <a:t>Воспалительные заболевания губ называются - </a:t>
            </a:r>
            <a:r>
              <a:rPr lang="ru-RU" i="1" dirty="0" err="1"/>
              <a:t>хейлитами</a:t>
            </a:r>
            <a:r>
              <a:rPr lang="ru-RU" i="1" dirty="0"/>
              <a:t>.</a:t>
            </a:r>
          </a:p>
          <a:p>
            <a:r>
              <a:rPr lang="ru-RU" dirty="0"/>
              <a:t>Заболевания слизистой оболочки полости </a:t>
            </a:r>
            <a:endParaRPr lang="en-US" dirty="0" smtClean="0"/>
          </a:p>
          <a:p>
            <a:r>
              <a:rPr lang="ru-RU" dirty="0" smtClean="0"/>
              <a:t>рта </a:t>
            </a:r>
            <a:r>
              <a:rPr lang="ru-RU" dirty="0"/>
              <a:t>согласно </a:t>
            </a:r>
            <a:r>
              <a:rPr lang="ru-RU" dirty="0" smtClean="0"/>
              <a:t>Международной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классификации 1994 г. делят на две группы:</a:t>
            </a:r>
          </a:p>
          <a:p>
            <a:r>
              <a:rPr lang="ru-RU" dirty="0"/>
              <a:t>1) болезни мягких тканей рта и языка;</a:t>
            </a:r>
          </a:p>
          <a:p>
            <a:r>
              <a:rPr lang="ru-RU" dirty="0"/>
              <a:t>2) проявления общих заболеваний на </a:t>
            </a:r>
            <a:endParaRPr lang="en-US" dirty="0" smtClean="0"/>
          </a:p>
          <a:p>
            <a:r>
              <a:rPr lang="ru-RU" dirty="0" smtClean="0"/>
              <a:t>слизистой </a:t>
            </a:r>
            <a:r>
              <a:rPr lang="ru-RU" dirty="0"/>
              <a:t>оболочке рта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13175" cy="577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584" y="272721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Периостит</a:t>
            </a:r>
            <a:r>
              <a:rPr lang="ru-RU" dirty="0"/>
              <a:t> — это воспаление надкостницы. Периостит челюстей чаще всего является осложнением воспалительных процессов в тканях периодонта (рис. 39).</a:t>
            </a:r>
          </a:p>
          <a:p>
            <a:r>
              <a:rPr lang="ru-RU" dirty="0"/>
              <a:t>По клиническому течению периостит может быть острым и хроническим.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4795" y="314096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Острый периостит челюстей развивается в основном (74—78% случаев) в результате обострение хронического воспалительного процесса в периодонте. Периостит может возникнуть при остром гнойном периодонтите, когда экссудат из периодонта попадает под надкостницу челюсти. Надкостница челюсти может вовлекаться в воспаление при наличии воспалительного процесса в тканях, окружающих </a:t>
            </a:r>
            <a:r>
              <a:rPr lang="ru-RU" dirty="0" err="1"/>
              <a:t>полурете-нированные</a:t>
            </a:r>
            <a:r>
              <a:rPr lang="ru-RU" dirty="0"/>
              <a:t> и </a:t>
            </a:r>
            <a:r>
              <a:rPr lang="ru-RU" dirty="0" err="1"/>
              <a:t>ретенирован-ные</a:t>
            </a:r>
            <a:r>
              <a:rPr lang="ru-RU" dirty="0"/>
              <a:t> зубы, а также </a:t>
            </a:r>
            <a:r>
              <a:rPr lang="ru-RU" dirty="0" smtClean="0"/>
              <a:t>при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0631"/>
            <a:ext cx="3407643" cy="4349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636912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Острый периостит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304" y="260648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инфицировании </a:t>
            </a:r>
            <a:r>
              <a:rPr lang="ru-RU" dirty="0"/>
              <a:t>содержимого околокорневой или фолликулярной кисты.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Воспаление </a:t>
            </a:r>
            <a:r>
              <a:rPr lang="ru-RU" dirty="0"/>
              <a:t>надкостницы при консервативном лечении периодонтитов может наблюдаться при:</a:t>
            </a:r>
          </a:p>
          <a:p>
            <a:r>
              <a:rPr lang="ru-RU" dirty="0"/>
              <a:t>— выведении большого количества пломбированного материала за верхушечное отверстие корня зуба;</a:t>
            </a:r>
          </a:p>
          <a:p>
            <a:r>
              <a:rPr lang="ru-RU" dirty="0"/>
              <a:t>— недостаточной обработке каналов антисептиками;</a:t>
            </a:r>
          </a:p>
          <a:p>
            <a:r>
              <a:rPr lang="ru-RU" dirty="0"/>
              <a:t>— наложении временной пломбы (проверке на </a:t>
            </a:r>
            <a:r>
              <a:rPr lang="ru-RU" dirty="0" err="1"/>
              <a:t>герметизм</a:t>
            </a:r>
            <a:r>
              <a:rPr lang="ru-RU" dirty="0"/>
              <a:t>);</a:t>
            </a:r>
          </a:p>
          <a:p>
            <a:r>
              <a:rPr lang="ru-RU" dirty="0"/>
              <a:t>— наложении постоянной пломбы.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Развитие </a:t>
            </a:r>
            <a:r>
              <a:rPr lang="ru-RU" dirty="0"/>
              <a:t>острого воспаления надкостницы </a:t>
            </a:r>
            <a:endParaRPr lang="en-US" dirty="0" smtClean="0"/>
          </a:p>
          <a:p>
            <a:r>
              <a:rPr lang="ru-RU" dirty="0" smtClean="0"/>
              <a:t>челюсти </a:t>
            </a:r>
            <a:r>
              <a:rPr lang="ru-RU" dirty="0"/>
              <a:t>возможно в случае неполного </a:t>
            </a:r>
            <a:endParaRPr lang="en-US" dirty="0" smtClean="0"/>
          </a:p>
          <a:p>
            <a:r>
              <a:rPr lang="ru-RU" dirty="0" smtClean="0"/>
              <a:t>удаления </a:t>
            </a:r>
            <a:r>
              <a:rPr lang="ru-RU" dirty="0"/>
              <a:t>зуба по поводу острого или </a:t>
            </a:r>
            <a:endParaRPr lang="en-US" dirty="0" smtClean="0"/>
          </a:p>
          <a:p>
            <a:r>
              <a:rPr lang="ru-RU" dirty="0" smtClean="0"/>
              <a:t>обострившегося </a:t>
            </a:r>
            <a:r>
              <a:rPr lang="ru-RU" dirty="0"/>
              <a:t>периодонтита, после </a:t>
            </a:r>
            <a:endParaRPr lang="en-US" dirty="0" smtClean="0"/>
          </a:p>
          <a:p>
            <a:r>
              <a:rPr lang="ru-RU" dirty="0" err="1" smtClean="0"/>
              <a:t>травматичной</a:t>
            </a:r>
            <a:r>
              <a:rPr lang="ru-RU" dirty="0" smtClean="0"/>
              <a:t> </a:t>
            </a:r>
            <a:r>
              <a:rPr lang="ru-RU" dirty="0"/>
              <a:t>операции удаления зуба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а также при наложении мышьяковистой </a:t>
            </a:r>
            <a:endParaRPr lang="en-US" dirty="0" smtClean="0"/>
          </a:p>
          <a:p>
            <a:r>
              <a:rPr lang="ru-RU" dirty="0" smtClean="0"/>
              <a:t>пасты </a:t>
            </a:r>
            <a:r>
              <a:rPr lang="ru-RU" dirty="0"/>
              <a:t>на гангренозную пульпу зуба.</a:t>
            </a:r>
          </a:p>
        </p:txBody>
      </p:sp>
      <p:pic>
        <p:nvPicPr>
          <p:cNvPr id="8194" name="Picture 2" descr="G:\Зубы\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2858511" cy="40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64822"/>
            <a:ext cx="468052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286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59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</a:rPr>
              <a:t>Хронический периостит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Хронический </a:t>
            </a:r>
            <a:r>
              <a:rPr lang="ru-RU" dirty="0"/>
              <a:t>периостит встречается редко, в основном в возрасте 9-13 лет и у молодых людей. Протекает в виде </a:t>
            </a:r>
            <a:r>
              <a:rPr lang="ru-RU" dirty="0" err="1"/>
              <a:t>оссифицирующего</a:t>
            </a:r>
            <a:r>
              <a:rPr lang="ru-RU" dirty="0"/>
              <a:t> процесса. Причиной хронического периостита чаще всего является </a:t>
            </a:r>
            <a:r>
              <a:rPr lang="ru-RU" dirty="0" err="1"/>
              <a:t>одонтогенная</a:t>
            </a:r>
            <a:r>
              <a:rPr lang="ru-RU" dirty="0"/>
              <a:t> инфекция. Развитию первично-хронического периостита у детей может предшествовать обострение хронического периодонтита. Пациенты жалуются на нерезкие боли в области челюсти, небольшую припухлость </a:t>
            </a:r>
            <a:r>
              <a:rPr lang="ru-RU" dirty="0" err="1"/>
              <a:t>околочелюстных</a:t>
            </a:r>
            <a:r>
              <a:rPr lang="ru-RU" dirty="0"/>
              <a:t> тканей, иногда на повышение температуры тела. В области альвеолярного отростка при обследовании выявляется ограниченный, плотный, слегка болезненный инфильтрат. Слизистая оболочка слабо гиперемированная, спаянная с инфильтратом. После ликвидации воспалительного процесса в </a:t>
            </a:r>
            <a:r>
              <a:rPr lang="ru-RU" dirty="0" smtClean="0"/>
              <a:t>периодонте </a:t>
            </a:r>
            <a:r>
              <a:rPr lang="ru-RU" dirty="0"/>
              <a:t>боли и отек </a:t>
            </a:r>
            <a:r>
              <a:rPr lang="ru-RU" dirty="0" err="1"/>
              <a:t>околочелюстных</a:t>
            </a:r>
            <a:r>
              <a:rPr lang="ru-RU" dirty="0"/>
              <a:t> тканей исчезают, инфильтрат не подвергается обратному развитию. Он уплотняется, становится безболезненным и с четкими контурами. </a:t>
            </a:r>
            <a:r>
              <a:rPr lang="ru-RU" b="1" dirty="0"/>
              <a:t>В </a:t>
            </a:r>
            <a:r>
              <a:rPr lang="ru-RU" dirty="0"/>
              <a:t>большинстве случаев хронический периостит развивается медленно, как бы исподволь, без предшествующих видимых вспышек воспалительного процесса. </a:t>
            </a:r>
            <a:r>
              <a:rPr lang="ru-RU" dirty="0" smtClean="0"/>
              <a:t>Па-</a:t>
            </a:r>
            <a:r>
              <a:rPr lang="ru-RU" dirty="0" err="1"/>
              <a:t>циенты</a:t>
            </a:r>
            <a:r>
              <a:rPr lang="ru-RU" dirty="0"/>
              <a:t> не замечают развивающегося заболевания и не обращаются своевременно к стоматологу.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При </a:t>
            </a:r>
            <a:r>
              <a:rPr lang="ru-RU" dirty="0"/>
              <a:t>обследовании больных с выраженной клинической картиной хронического периостита на альвеолярном отростке и соответственно зубу, являющемуся источником инфекции, обнаруживается плотное, безболезненное образование. Зуб чаще всего разрушен, реже запломбированный. Перкуссия причинного зуба безболезненная, регионарные лимфатические узлы безболезненны, но отдельные могут быть увеличены и уплотнены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74" y="404664"/>
            <a:ext cx="864096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Содержание:</a:t>
            </a:r>
            <a:endParaRPr lang="ru-RU" sz="24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Пульпиты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Симптомы острых пульпитов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Периодонт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Классификация заболеваний пародонта по ВОЗ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Гингивит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Пародонтит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Стоматиты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Периостит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Хронический периостит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smtClean="0"/>
              <a:t>Остеомиелиты челюстей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600" b="1" dirty="0" err="1" smtClean="0"/>
              <a:t>Перикоронарит</a:t>
            </a:r>
            <a:endParaRPr lang="ru-RU" sz="2600" b="1" dirty="0" smtClean="0"/>
          </a:p>
          <a:p>
            <a:r>
              <a:rPr lang="ru-RU" sz="2600" b="1" dirty="0" smtClean="0"/>
              <a:t>12.Глоссит</a:t>
            </a:r>
          </a:p>
          <a:p>
            <a:pPr marL="342900" indent="-342900">
              <a:buFont typeface="+mj-lt"/>
              <a:buAutoNum type="arabicPeriod"/>
            </a:pPr>
            <a:endParaRPr lang="ru-RU" b="1" dirty="0" smtClean="0"/>
          </a:p>
          <a:p>
            <a:pPr marL="342900" indent="-342900">
              <a:buFont typeface="+mj-lt"/>
              <a:buAutoNum type="arabicPeriod"/>
            </a:pPr>
            <a:endParaRPr lang="ru-RU" b="1" dirty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b="1" dirty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9218" name="Picture 2" descr="G:\Зубы\67384957_zub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78" y="2564904"/>
            <a:ext cx="3528456" cy="40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</a:t>
            </a:r>
            <a:r>
              <a:rPr lang="ru-RU" dirty="0" smtClean="0"/>
              <a:t>При </a:t>
            </a:r>
            <a:r>
              <a:rPr lang="ru-RU" dirty="0"/>
              <a:t>этом заболевании общее состояние больных не нарушено; отек </a:t>
            </a:r>
            <a:r>
              <a:rPr lang="ru-RU" dirty="0" err="1"/>
              <a:t>околочелюстных</a:t>
            </a:r>
            <a:r>
              <a:rPr lang="ru-RU" dirty="0"/>
              <a:t> мягких тканей отсутствует. На рентгенограмме по краю челюсти определяется ткань новообразованной </a:t>
            </a:r>
            <a:r>
              <a:rPr lang="ru-RU" dirty="0" err="1"/>
              <a:t>обызвествленной</a:t>
            </a:r>
            <a:r>
              <a:rPr lang="ru-RU" dirty="0"/>
              <a:t> кости</a:t>
            </a:r>
            <a:r>
              <a:rPr lang="ru-RU" dirty="0" smtClean="0"/>
              <a:t>.</a:t>
            </a:r>
            <a:endParaRPr lang="en-US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249289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ОСТЕОМИЕЛИТЫ ЧЕЛЮСТИ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Остеомиелит </a:t>
            </a:r>
            <a:r>
              <a:rPr lang="ru-RU" dirty="0"/>
              <a:t>- это воспалительный процесс, развивающийся в костном мозге, во всех структурных частях кости и окружающих ее мягких тканях. Остеомиелит челюстей представляет собой инфекционный гнойно-некротический процесс, который может быть </a:t>
            </a:r>
            <a:r>
              <a:rPr lang="ru-RU" dirty="0" err="1"/>
              <a:t>одонтогенным</a:t>
            </a:r>
            <a:r>
              <a:rPr lang="ru-RU" dirty="0"/>
              <a:t> (</a:t>
            </a:r>
            <a:r>
              <a:rPr lang="ru-RU" dirty="0" err="1"/>
              <a:t>стоматоген-ным</a:t>
            </a:r>
            <a:r>
              <a:rPr lang="ru-RU" dirty="0"/>
              <a:t>), травматическим, гематогенным и специфическим.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Чаще </a:t>
            </a:r>
            <a:r>
              <a:rPr lang="ru-RU" dirty="0"/>
              <a:t>всего встречается </a:t>
            </a:r>
            <a:r>
              <a:rPr lang="ru-RU" dirty="0" err="1"/>
              <a:t>одонтогенный</a:t>
            </a:r>
            <a:r>
              <a:rPr lang="ru-RU" dirty="0"/>
              <a:t> остеомиелит. Различают острую, подострую и хроническую стадии остеомиелита. Остеомиелит может быть ограниченным и разлитым (диффузным). При ограниченном остеомиелите </a:t>
            </a:r>
            <a:r>
              <a:rPr lang="ru-RU" dirty="0" smtClean="0"/>
              <a:t>пато</a:t>
            </a:r>
            <a:r>
              <a:rPr lang="ru-RU" dirty="0"/>
              <a:t>логический процесс определяется в пределах двух-трех зубов. Диффузный остеомиелит характеризуется признаками тотального поражения всей челюсти или ее половины. Различают очаговый остеомиелит, когда поражается альвеолярный отросток в пределах двух-трех зубов и часть челюсти (тело и ветвь). По тяжести остеомиелит может быть легкой, средней, тяжелой степеней.</a:t>
            </a:r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27537"/>
            <a:ext cx="45434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96" y="719136"/>
            <a:ext cx="34385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37626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9137"/>
            <a:ext cx="5256584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45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Перикоронарит</a:t>
            </a:r>
            <a:r>
              <a:rPr lang="ru-RU" dirty="0"/>
              <a:t> — это воспалительный процесс, возникающий при затрудненном прорезывании зубов мудрости.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При </a:t>
            </a:r>
            <a:r>
              <a:rPr lang="ru-RU" dirty="0"/>
              <a:t>прорезывании третьих моляров чаще всего происходи^ прорезывание одного или двух бугров зуба мудрости. Часть жевательной поверхности остается покрыта слизистой оболочкой. При этом положение зуба чаще всего не меняется. </a:t>
            </a:r>
            <a:r>
              <a:rPr lang="en-US" dirty="0" smtClean="0"/>
              <a:t>  </a:t>
            </a:r>
            <a:r>
              <a:rPr lang="ru-RU" dirty="0" smtClean="0"/>
              <a:t>Под </a:t>
            </a:r>
            <a:r>
              <a:rPr lang="ru-RU" dirty="0"/>
              <a:t>образующимся так называемым капюшоном скапливаются пищевые остатки, слизь, внедряются микробы. Сама слизистая оболочка, покрывающая часть жевательной поверхности, подвергается травме зубами-</a:t>
            </a:r>
            <a:r>
              <a:rPr lang="ru-RU" dirty="0" err="1"/>
              <a:t>антогонистами</a:t>
            </a:r>
            <a:r>
              <a:rPr lang="ru-RU" dirty="0"/>
              <a:t>. В результате этого возникает воспалительный, процесс, который постепенно усиливается. </a:t>
            </a:r>
            <a:r>
              <a:rPr lang="ru-RU" dirty="0" smtClean="0"/>
              <a:t>Происхо</a:t>
            </a:r>
            <a:r>
              <a:rPr lang="ru-RU" dirty="0"/>
              <a:t>дят рубцовые изменения капюшона, </a:t>
            </a:r>
            <a:r>
              <a:rPr lang="ru-RU" dirty="0" err="1"/>
              <a:t>периодонтальная</a:t>
            </a:r>
            <a:r>
              <a:rPr lang="ru-RU" dirty="0"/>
              <a:t> щель зуба расширяется, развиваются выраженные симптомы воспалительного процесса.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Пациент </a:t>
            </a:r>
            <a:r>
              <a:rPr lang="ru-RU" dirty="0"/>
              <a:t>жалуется на боли в области причинного зуба. Боли возникают при глотании, отдают в ухо. Воспалительный отек охватывает участки прикрепления жевательных мышц, в результате чего открывание рта ограничивается. В области угла челюсти соответствующей стороны появляется отек мягких тканей. Температура тела повышается до 37,3-38°С.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При </a:t>
            </a:r>
            <a:r>
              <a:rPr lang="ru-RU" dirty="0"/>
              <a:t>обследовании полости рта определяется отечность, гиперемия слизистой оболочки в области причинного зуба. Из-под капюшона выделяется гной, пальпация этой области рта болезненная. Отмечается увеличение и болезненность регионарных лимфатических узлов. При развитии процесса воспаления открывание рта еще более ограничивается, усиливается боль при глотании. Может развиться флегмона или остеомиелит.</a:t>
            </a:r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8245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91" y="476672"/>
            <a:ext cx="32004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4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548680"/>
            <a:ext cx="7408333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Стоматит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Стоматит</a:t>
            </a:r>
            <a:r>
              <a:rPr lang="ru-RU" sz="1800" dirty="0" smtClean="0"/>
              <a:t> – это общее понятие воспалительных заболеваний слизистой оболочки полости рта. Возникает данная патология, как правило, на фоне общего и локального снижения иммунитета. В зависимости от причины возникновения, различают следующие виды стоматита:</a:t>
            </a:r>
          </a:p>
          <a:p>
            <a:pPr marL="0" indent="0">
              <a:buNone/>
            </a:pPr>
            <a:r>
              <a:rPr lang="ru-RU" sz="1800" dirty="0" smtClean="0"/>
              <a:t>•    Хронический рецидивирующий </a:t>
            </a:r>
            <a:r>
              <a:rPr lang="ru-RU" sz="1800" dirty="0" err="1" smtClean="0"/>
              <a:t>афтозный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•    Герпетический</a:t>
            </a:r>
          </a:p>
          <a:p>
            <a:pPr marL="0" indent="0">
              <a:buNone/>
            </a:pPr>
            <a:r>
              <a:rPr lang="ru-RU" sz="1800" dirty="0" smtClean="0"/>
              <a:t>•    Язвенно-некротический</a:t>
            </a:r>
          </a:p>
          <a:p>
            <a:pPr marL="0" indent="0">
              <a:buNone/>
            </a:pPr>
            <a:r>
              <a:rPr lang="ru-RU" sz="1800" dirty="0" smtClean="0"/>
              <a:t>•    </a:t>
            </a:r>
            <a:r>
              <a:rPr lang="ru-RU" sz="1800" dirty="0" err="1" smtClean="0"/>
              <a:t>Кандидозный</a:t>
            </a:r>
            <a:endParaRPr lang="ru-RU" sz="1800" dirty="0" smtClean="0"/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439248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169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764704"/>
            <a:ext cx="7992887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Хронический рецидивирующий </a:t>
            </a:r>
            <a:r>
              <a:rPr lang="ru-RU" sz="1800" dirty="0" err="1">
                <a:solidFill>
                  <a:schemeClr val="bg1"/>
                </a:solidFill>
              </a:rPr>
              <a:t>афтозный</a:t>
            </a:r>
            <a:r>
              <a:rPr lang="ru-RU" sz="1800" dirty="0">
                <a:solidFill>
                  <a:schemeClr val="bg1"/>
                </a:solidFill>
              </a:rPr>
              <a:t> стоматит </a:t>
            </a:r>
            <a:r>
              <a:rPr lang="ru-RU" sz="1800" dirty="0"/>
              <a:t>– проявляется в виде характерных болезненных афт на слизистой губ, щек, неба или языка. Основными возбудителями данного заболевания, являются вирусы и бактерии. Заболевание проявляется на фоне нарушения баланса в организме таких витаминов, как B1 и B12. Чаще всего это можно наблюдать при хронических заболеваниях печени и ЖКТ (желудочно-кишечного тракта</a:t>
            </a:r>
            <a:r>
              <a:rPr lang="ru-RU" sz="1800" dirty="0" smtClean="0"/>
              <a:t>).</a:t>
            </a:r>
            <a:endParaRPr lang="ru-RU" sz="1800" dirty="0" smtClean="0">
              <a:solidFill>
                <a:schemeClr val="bg1"/>
              </a:solidFill>
            </a:endParaRPr>
          </a:p>
          <a:p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2529"/>
            <a:ext cx="27363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2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404664"/>
            <a:ext cx="813690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Герпетический </a:t>
            </a:r>
            <a:r>
              <a:rPr lang="ru-RU" sz="1800" dirty="0" smtClean="0">
                <a:solidFill>
                  <a:schemeClr val="bg1"/>
                </a:solidFill>
              </a:rPr>
              <a:t>стоматит</a:t>
            </a:r>
          </a:p>
          <a:p>
            <a:pPr marL="0" indent="0">
              <a:buNone/>
            </a:pPr>
            <a:r>
              <a:rPr lang="ru-RU" sz="1800" dirty="0" smtClean="0"/>
              <a:t>Возбудителем </a:t>
            </a:r>
            <a:r>
              <a:rPr lang="ru-RU" sz="1800" dirty="0"/>
              <a:t>герпетического стоматита является вирус обычного герпеса. Чаще всего встречается герпетический стоматит у детей в возрасте от 1 до 3 лет. При этом у малышей, в самом начале заболевания, начинают проявляться общие симптомы интоксикации:</a:t>
            </a:r>
          </a:p>
          <a:p>
            <a:pPr marL="0" indent="0">
              <a:buNone/>
            </a:pPr>
            <a:r>
              <a:rPr lang="ru-RU" sz="1800" dirty="0"/>
              <a:t>•    Возникает общее недомогание</a:t>
            </a:r>
          </a:p>
          <a:p>
            <a:pPr marL="0" indent="0">
              <a:buNone/>
            </a:pPr>
            <a:r>
              <a:rPr lang="ru-RU" sz="1800" dirty="0"/>
              <a:t>•    Повышается температура тела</a:t>
            </a:r>
          </a:p>
          <a:p>
            <a:pPr marL="0" indent="0">
              <a:buNone/>
            </a:pPr>
            <a:r>
              <a:rPr lang="ru-RU" sz="1800" dirty="0"/>
              <a:t>•    Увеличиваются лимфатические узлы</a:t>
            </a:r>
          </a:p>
          <a:p>
            <a:pPr marL="0" indent="0">
              <a:buNone/>
            </a:pPr>
            <a:r>
              <a:rPr lang="ru-RU" sz="1800" dirty="0"/>
              <a:t>•    Тошнота и рвота</a:t>
            </a:r>
          </a:p>
          <a:p>
            <a:pPr marL="0" indent="0">
              <a:buNone/>
            </a:pPr>
            <a:r>
              <a:rPr lang="ru-RU" sz="1800" dirty="0"/>
              <a:t>•    Диарея</a:t>
            </a:r>
          </a:p>
          <a:p>
            <a:pPr marL="0" indent="0">
              <a:buNone/>
            </a:pPr>
            <a:r>
              <a:rPr lang="ru-RU" sz="1800" dirty="0" smtClean="0"/>
              <a:t>Затем</a:t>
            </a:r>
            <a:r>
              <a:rPr lang="ru-RU" sz="1800" dirty="0"/>
              <a:t>, на слизистой полости рта, а так же на красной кайме губ, начинают формироваться своеобразные пузырьки, которые достаточно быстро вскрываются и образуют эрозии с характерными, так называемыми фестончатыми (неровными) краями. Примерно через 8-10 ней происходит заживление.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39034"/>
            <a:ext cx="3358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671749"/>
            <a:ext cx="3096344" cy="19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447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76672"/>
            <a:ext cx="8424935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Язвенно-некротический стоматит</a:t>
            </a:r>
            <a:r>
              <a:rPr lang="ru-RU" sz="1800" dirty="0"/>
              <a:t> характеризуется некрозом </a:t>
            </a:r>
            <a:r>
              <a:rPr lang="ru-RU" sz="1800" dirty="0" err="1"/>
              <a:t>десневого</a:t>
            </a:r>
            <a:r>
              <a:rPr lang="ru-RU" sz="1800" dirty="0"/>
              <a:t> края. Чаще, воспаление начинается с межзубных сосочков и прилегающей слизистой оболочки, а именно щек. Затем образуются болезненные, легко кровоточащие язвы, которые очень быстро сливаются и образуют достаточно большие дефекты слизистой. В результате возникновения активного процесса некроза, возникает характерный гнилостный запах изо рта. Такую картину можно наблюдать при неудовлетворительной гигиене полости рта. Наиболее распространен этот вид стоматита у взрослых людей в возрасте от 17 до 30 лет. Язвенно-некротический стоматит может присоединяться к таким заболеваниям как грипп, ангина, ОРЗ, различным заболевания крови, СПИДу, туберкулезу и давать довольно неприятные и тяжелые осложнения.</a:t>
            </a:r>
          </a:p>
          <a:p>
            <a:pPr marL="0" indent="0">
              <a:buNone/>
            </a:pPr>
            <a:r>
              <a:rPr lang="ru-RU" sz="1800" dirty="0" smtClean="0"/>
              <a:t>    Помимо </a:t>
            </a:r>
            <a:r>
              <a:rPr lang="ru-RU" sz="1800" dirty="0"/>
              <a:t>высыпаний, при данной патологии слизистой, так же отмечаются общие симптомы интоксикации – повышение температуры тела, общее недомогание, а так же увеличение и болезненность лимфатических узлов.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8856"/>
            <a:ext cx="29523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90281"/>
            <a:ext cx="3810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0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476672"/>
            <a:ext cx="766884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 smtClean="0">
                <a:solidFill>
                  <a:schemeClr val="bg1"/>
                </a:solidFill>
              </a:rPr>
              <a:t>Кандидозный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стоматит </a:t>
            </a:r>
            <a:r>
              <a:rPr lang="ru-RU" sz="1800" dirty="0"/>
              <a:t>– довольно распространенное заболевание слизистой полости рта, возбудителем, которого являются грибы рода </a:t>
            </a:r>
            <a:r>
              <a:rPr lang="ru-RU" sz="1800" dirty="0" err="1"/>
              <a:t>Candida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r>
              <a:rPr lang="ru-RU" sz="1800" dirty="0"/>
              <a:t>В полости рта при этом отмечаются следующие проявления:</a:t>
            </a:r>
          </a:p>
          <a:p>
            <a:pPr marL="0" indent="0">
              <a:buNone/>
            </a:pPr>
            <a:r>
              <a:rPr lang="ru-RU" sz="1800" dirty="0"/>
              <a:t>•    Сухость</a:t>
            </a:r>
          </a:p>
          <a:p>
            <a:pPr marL="0" indent="0">
              <a:buNone/>
            </a:pPr>
            <a:r>
              <a:rPr lang="ru-RU" sz="1800" dirty="0"/>
              <a:t>•    Жжение</a:t>
            </a:r>
          </a:p>
          <a:p>
            <a:pPr marL="0" indent="0">
              <a:buNone/>
            </a:pPr>
            <a:r>
              <a:rPr lang="ru-RU" sz="1800" dirty="0"/>
              <a:t>•    Образование белого творожистого налета (при снятии этого налета слизистая обильно кровоточит)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68829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6040"/>
            <a:ext cx="3600400" cy="27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355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ГЛОССИТ</a:t>
            </a:r>
            <a:r>
              <a:rPr lang="ru-RU" sz="1800" dirty="0" smtClean="0"/>
              <a:t>- </a:t>
            </a:r>
            <a:r>
              <a:rPr lang="ru-RU" sz="1800" dirty="0"/>
              <a:t>это воспаление тканей языка. Он может быть поверхностным или глубоким. Чаще всего глоссит является симптомом какого-либо общего заболевания организма, но может возникать и самостоятельно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>Основные причины возникновения глоссита </a:t>
            </a:r>
            <a:r>
              <a:rPr lang="ru-RU" sz="1800" dirty="0" err="1" smtClean="0"/>
              <a:t>это:кариозные</a:t>
            </a:r>
            <a:r>
              <a:rPr lang="ru-RU" sz="1800" dirty="0" smtClean="0"/>
              <a:t> </a:t>
            </a:r>
            <a:r>
              <a:rPr lang="ru-RU" sz="1800" dirty="0"/>
              <a:t>зубы, затрудненное прорезывание зубов, зубной камень, травмы слизистой оболочки языка и ротовой полости, курение, злоупотребление алкоголем, недостаточная гигиена полости рта, отравление солями тяжелых металлов, ожоги, слишком горячая пища, острые специи, аллергические реакции и т.д.</a:t>
            </a:r>
          </a:p>
          <a:p>
            <a:pPr marL="0" indent="0">
              <a:buNone/>
            </a:pPr>
            <a:r>
              <a:rPr lang="ru-RU" sz="1800" dirty="0" smtClean="0"/>
              <a:t>Поверхностный </a:t>
            </a:r>
            <a:r>
              <a:rPr lang="ru-RU" sz="1800" dirty="0"/>
              <a:t>глоссит часто является признаком заболеваний </a:t>
            </a:r>
            <a:r>
              <a:rPr lang="ru-RU" sz="1800" dirty="0" smtClean="0"/>
              <a:t>             желудочно-кишечного </a:t>
            </a:r>
            <a:r>
              <a:rPr lang="ru-RU" sz="1800" dirty="0"/>
              <a:t>тракта, инфекционных болезней. </a:t>
            </a:r>
            <a:r>
              <a:rPr lang="ru-RU" sz="1800" dirty="0" smtClean="0"/>
              <a:t>Он характеризуется </a:t>
            </a:r>
            <a:r>
              <a:rPr lang="ru-RU" sz="1800" dirty="0"/>
              <a:t>наличием налета на языке, его отеком, уплотнением, ограничением подвижности. Язык приобретает ярко-красную окраску, возникает чувство жжения в языке, болезненность, потеря вкусовых ощущений, обильное слюноотделение.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ГЛОССИТ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1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166" y="188640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Пульпиты</a:t>
            </a:r>
            <a:r>
              <a:rPr lang="ru-RU" dirty="0"/>
              <a:t> — это</a:t>
            </a:r>
            <a:r>
              <a:rPr lang="ru-RU" b="1" dirty="0"/>
              <a:t> </a:t>
            </a:r>
            <a:r>
              <a:rPr lang="ru-RU" dirty="0"/>
              <a:t>воспалительные заболевания пульпы зуба.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Причины воспаления пульпы зуба: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— </a:t>
            </a:r>
            <a:r>
              <a:rPr lang="ru-RU" dirty="0"/>
              <a:t>инфицирование микроорганизмами (чаще через кариозную полость, реже инфекция проникает через верхушечное отверстие зуба </a:t>
            </a:r>
            <a:r>
              <a:rPr lang="ru-RU" b="1" dirty="0"/>
              <a:t>из </a:t>
            </a:r>
            <a:r>
              <a:rPr lang="ru-RU" dirty="0"/>
              <a:t>патологического </a:t>
            </a:r>
            <a:r>
              <a:rPr lang="ru-RU" dirty="0" err="1"/>
              <a:t>десневого</a:t>
            </a:r>
            <a:r>
              <a:rPr lang="ru-RU" dirty="0"/>
              <a:t> кармана, по кровеносным и лимфатическим сосудам);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— </a:t>
            </a:r>
            <a:r>
              <a:rPr lang="ru-RU" dirty="0"/>
              <a:t>воздействие сильнодействующих химических раздражителей (лекарственные вещества, пломбировочные материалы);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— </a:t>
            </a:r>
            <a:r>
              <a:rPr lang="ru-RU" dirty="0"/>
              <a:t>механическое повреждение пульпы зуба при небрежном препарировании кариеса зубов, в связи с бытовой, спортивной, производственной травмами;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— </a:t>
            </a:r>
            <a:r>
              <a:rPr lang="ru-RU" dirty="0"/>
              <a:t>перегревание пульпы зуба при препарировании зуба под коронку без охлаждения (развивается ожог пульпы и асептический некроз).</a:t>
            </a:r>
          </a:p>
          <a:p>
            <a:r>
              <a:rPr lang="en-US" b="1" dirty="0" smtClean="0"/>
              <a:t>  </a:t>
            </a:r>
            <a:r>
              <a:rPr lang="ru-RU" b="1" dirty="0" smtClean="0"/>
              <a:t>Классификация </a:t>
            </a:r>
            <a:r>
              <a:rPr lang="ru-RU" dirty="0"/>
              <a:t>пульпитов (Е.Е. Платонов, 1968 г.):</a:t>
            </a:r>
          </a:p>
          <a:p>
            <a:r>
              <a:rPr lang="ru-RU" dirty="0"/>
              <a:t>1) острый пульпит:</a:t>
            </a:r>
          </a:p>
          <a:p>
            <a:r>
              <a:rPr lang="ru-RU" dirty="0"/>
              <a:t>а) очаговый;</a:t>
            </a:r>
          </a:p>
          <a:p>
            <a:r>
              <a:rPr lang="ru-RU" dirty="0"/>
              <a:t>б) диффузный;</a:t>
            </a:r>
          </a:p>
          <a:p>
            <a:r>
              <a:rPr lang="ru-RU" dirty="0"/>
              <a:t>2) хронический пульпит:</a:t>
            </a:r>
          </a:p>
          <a:p>
            <a:r>
              <a:rPr lang="ru-RU" dirty="0"/>
              <a:t>а) фиброзный;</a:t>
            </a:r>
          </a:p>
          <a:p>
            <a:r>
              <a:rPr lang="ru-RU" dirty="0"/>
              <a:t>б) гангренозный;</a:t>
            </a:r>
          </a:p>
          <a:p>
            <a:r>
              <a:rPr lang="ru-RU" dirty="0"/>
              <a:t>в) гипертрофический;</a:t>
            </a:r>
          </a:p>
          <a:p>
            <a:r>
              <a:rPr lang="ru-RU" dirty="0"/>
              <a:t>3) обострение хронического пульпита.</a:t>
            </a:r>
          </a:p>
        </p:txBody>
      </p:sp>
      <p:pic>
        <p:nvPicPr>
          <p:cNvPr id="4098" name="Picture 2" descr="G:\Зубы\brushing_teeth_-_clip_art-732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51" y="3609015"/>
            <a:ext cx="404904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548680"/>
            <a:ext cx="8352927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Десквамативный </a:t>
            </a:r>
            <a:r>
              <a:rPr lang="ru-RU" sz="1800" dirty="0">
                <a:solidFill>
                  <a:schemeClr val="bg1"/>
                </a:solidFill>
              </a:rPr>
              <a:t>глоссит (географический </a:t>
            </a:r>
            <a:r>
              <a:rPr lang="ru-RU" sz="1800" dirty="0" smtClean="0">
                <a:solidFill>
                  <a:schemeClr val="bg1"/>
                </a:solidFill>
              </a:rPr>
              <a:t>язык) </a:t>
            </a:r>
            <a:r>
              <a:rPr lang="ru-RU" sz="1800" dirty="0" smtClean="0"/>
              <a:t>-данная </a:t>
            </a:r>
            <a:r>
              <a:rPr lang="ru-RU" sz="1800" dirty="0"/>
              <a:t>форма заболевания встречается при беременности, поражении желудочно-кишечного тракта, заболеваниях крови, нарушении обмена веществ, некоторых инфекционных болезнях, глистных инвазиях, ревматизме. </a:t>
            </a:r>
          </a:p>
          <a:p>
            <a:pPr marL="0" indent="0">
              <a:buNone/>
            </a:pPr>
            <a:r>
              <a:rPr lang="ru-RU" sz="1800" dirty="0"/>
              <a:t>Десквамативный глоссит характеризуется очаговым разрушением эпителия красного цвета на спинке и боковых поверхностях языка. Чередование очагов с восстановленным и разрушенным эпителием делает поверхность языка похожей на географическую карту. </a:t>
            </a:r>
          </a:p>
          <a:p>
            <a:pPr marL="0" indent="0">
              <a:buNone/>
            </a:pPr>
            <a:r>
              <a:rPr lang="ru-RU" sz="1800" dirty="0"/>
              <a:t>Помимо внешних изменений возможно появление жжения и боли в языке. Терапия десквамативного глоссита основана на лечении основного заболевания, спровоцировавшего развитие глоссита.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67240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54417"/>
            <a:ext cx="2571750" cy="27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934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48680"/>
            <a:ext cx="8424935" cy="557748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Ромбовидный </a:t>
            </a:r>
            <a:r>
              <a:rPr lang="ru-RU" dirty="0">
                <a:solidFill>
                  <a:schemeClr val="bg1"/>
                </a:solidFill>
              </a:rPr>
              <a:t>(срединный) </a:t>
            </a:r>
            <a:r>
              <a:rPr lang="ru-RU" dirty="0" smtClean="0">
                <a:solidFill>
                  <a:schemeClr val="bg1"/>
                </a:solidFill>
              </a:rPr>
              <a:t>глоссит </a:t>
            </a:r>
            <a:r>
              <a:rPr lang="ru-RU" dirty="0" smtClean="0"/>
              <a:t>- ромбовидный </a:t>
            </a:r>
            <a:r>
              <a:rPr lang="ru-RU" dirty="0"/>
              <a:t>глоссит является врожденной аномалией языка в результате нарушения </a:t>
            </a:r>
            <a:r>
              <a:rPr lang="ru-RU" dirty="0">
                <a:solidFill>
                  <a:schemeClr val="tx1"/>
                </a:solidFill>
              </a:rPr>
              <a:t>процессов</a:t>
            </a:r>
            <a:r>
              <a:rPr lang="ru-RU" dirty="0"/>
              <a:t> развития плода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2286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275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460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404664"/>
            <a:ext cx="7740848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Ворсинчатый глоссит </a:t>
            </a:r>
            <a:r>
              <a:rPr lang="ru-RU" dirty="0" smtClean="0"/>
              <a:t>- </a:t>
            </a:r>
            <a:r>
              <a:rPr lang="ru-RU" dirty="0"/>
              <a:t>данная форма глоссита</a:t>
            </a:r>
          </a:p>
          <a:p>
            <a:pPr marL="0" indent="0">
              <a:buNone/>
            </a:pPr>
            <a:r>
              <a:rPr lang="ru-RU" dirty="0"/>
              <a:t>характеризуется разрастанием и ороговением нитевидных сосочков.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5112568" cy="344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672408" cy="259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176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48680"/>
            <a:ext cx="8208911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Складчатый глоссит </a:t>
            </a:r>
            <a:r>
              <a:rPr lang="ru-RU" sz="1800" dirty="0" smtClean="0"/>
              <a:t>- глоссит </a:t>
            </a:r>
            <a:r>
              <a:rPr lang="ru-RU" sz="1800" dirty="0"/>
              <a:t>такой </a:t>
            </a:r>
            <a:r>
              <a:rPr lang="ru-RU" sz="1800" dirty="0" smtClean="0"/>
              <a:t>формы представляет </a:t>
            </a:r>
            <a:r>
              <a:rPr lang="ru-RU" sz="1800" dirty="0"/>
              <a:t>собой врождённую аномалию и характеризуется образованием на спинке языка складок, самая глубокая из которых проходит продольно по срединной линии. Складчатый глоссит обычно не вызывает жалоб и лечения не требует.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4193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3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8208912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 smtClean="0">
                <a:solidFill>
                  <a:schemeClr val="bg1"/>
                </a:solidFill>
              </a:rPr>
              <a:t>Гунтеровский</a:t>
            </a:r>
            <a:r>
              <a:rPr lang="ru-RU" sz="1800" dirty="0" smtClean="0">
                <a:solidFill>
                  <a:schemeClr val="bg1"/>
                </a:solidFill>
              </a:rPr>
              <a:t> глоссит </a:t>
            </a:r>
            <a:r>
              <a:rPr lang="ru-RU" sz="1800" dirty="0" smtClean="0"/>
              <a:t>- такая </a:t>
            </a:r>
            <a:r>
              <a:rPr lang="ru-RU" sz="1800" dirty="0"/>
              <a:t>форма </a:t>
            </a:r>
            <a:r>
              <a:rPr lang="ru-RU" sz="1800" dirty="0" smtClean="0"/>
              <a:t>глоссита является </a:t>
            </a:r>
            <a:r>
              <a:rPr lang="ru-RU" sz="1800" dirty="0"/>
              <a:t>одним из </a:t>
            </a:r>
            <a:r>
              <a:rPr lang="ru-RU" sz="1800" dirty="0" smtClean="0"/>
              <a:t>признаков анемии</a:t>
            </a:r>
            <a:r>
              <a:rPr lang="ru-RU" sz="1800" dirty="0"/>
              <a:t>, вызванной недостатком витамина В12 и фолиевой кислоты. Характеризуется отсутствием сосочков и гладкой (лакированной) поверхностью языка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2571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04456" cy="319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511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20688"/>
            <a:ext cx="8208911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>
                <a:solidFill>
                  <a:schemeClr val="bg1"/>
                </a:solidFill>
              </a:rPr>
              <a:t>Интерстициальный глоссит </a:t>
            </a:r>
            <a:r>
              <a:rPr lang="ru-RU" dirty="0" smtClean="0"/>
              <a:t>- подобная </a:t>
            </a:r>
            <a:r>
              <a:rPr lang="ru-RU" dirty="0"/>
              <a:t>форма глоссита развивается при заболевании сифилисом в третичном периоде. Язык уплотняется, его подвижность ограничивается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53816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7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2476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3688"/>
            <a:ext cx="2181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21" y="3933056"/>
            <a:ext cx="4612817" cy="27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93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894" y="188640"/>
            <a:ext cx="8712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Симптомы острых пульпитов:</a:t>
            </a:r>
          </a:p>
          <a:p>
            <a:r>
              <a:rPr lang="ru-RU" b="1" dirty="0"/>
              <a:t>1)</a:t>
            </a:r>
            <a:r>
              <a:rPr lang="ru-RU" dirty="0"/>
              <a:t> самопроизвольные боли;</a:t>
            </a:r>
          </a:p>
          <a:p>
            <a:r>
              <a:rPr lang="ru-RU" dirty="0"/>
              <a:t>2) приступообразные боли с чередованием </a:t>
            </a:r>
            <a:r>
              <a:rPr lang="ru-RU" dirty="0" err="1"/>
              <a:t>безболевых</a:t>
            </a:r>
            <a:r>
              <a:rPr lang="ru-RU" dirty="0"/>
              <a:t> промежутков с болевыми;</a:t>
            </a:r>
          </a:p>
          <a:p>
            <a:r>
              <a:rPr lang="ru-RU" dirty="0"/>
              <a:t>3) возникновение продолжительных болей от воздействия различных раздражителей, продолжающихся после их устранения;</a:t>
            </a:r>
          </a:p>
          <a:p>
            <a:r>
              <a:rPr lang="ru-RU" dirty="0"/>
              <a:t>4) усиление болей ночью.</a:t>
            </a:r>
          </a:p>
          <a:p>
            <a:r>
              <a:rPr lang="ru-RU" dirty="0"/>
              <a:t>Примечание: </a:t>
            </a:r>
            <a:r>
              <a:rPr lang="ru-RU" i="1" dirty="0"/>
              <a:t>острый очаговый пульпит продолжается 1— 2 суток</a:t>
            </a:r>
            <a:r>
              <a:rPr lang="ru-RU" i="1" dirty="0" smtClean="0"/>
              <a:t>.</a:t>
            </a:r>
            <a:endParaRPr lang="en-US" i="1" dirty="0" smtClean="0"/>
          </a:p>
          <a:p>
            <a:r>
              <a:rPr lang="en-US" dirty="0" smtClean="0"/>
              <a:t>   </a:t>
            </a:r>
            <a:r>
              <a:rPr lang="ru-RU" dirty="0" smtClean="0"/>
              <a:t>Периодонтиты </a:t>
            </a:r>
            <a:r>
              <a:rPr lang="ru-RU" dirty="0"/>
              <a:t>- это воспалительные заболевания </a:t>
            </a:r>
            <a:r>
              <a:rPr lang="ru-RU" dirty="0" err="1"/>
              <a:t>пе-риодонта</a:t>
            </a:r>
            <a:r>
              <a:rPr lang="ru-RU" dirty="0"/>
              <a:t>.</a:t>
            </a:r>
          </a:p>
          <a:p>
            <a:r>
              <a:rPr lang="ru-RU" b="1" u="sng" dirty="0" smtClean="0"/>
              <a:t>Этиология</a:t>
            </a:r>
            <a:endParaRPr lang="ru-RU" b="1" dirty="0"/>
          </a:p>
          <a:p>
            <a:r>
              <a:rPr lang="en-US" dirty="0" smtClean="0"/>
              <a:t>   </a:t>
            </a:r>
            <a:r>
              <a:rPr lang="ru-RU" dirty="0" smtClean="0"/>
              <a:t>Причиной </a:t>
            </a:r>
            <a:r>
              <a:rPr lang="ru-RU" dirty="0"/>
              <a:t>воспаления периодонта чаще всего является инфекция. Инфекция может проникать в </a:t>
            </a:r>
            <a:r>
              <a:rPr lang="ru-RU" dirty="0" err="1" smtClean="0"/>
              <a:t>периодонтальные</a:t>
            </a:r>
            <a:r>
              <a:rPr lang="ru-RU" dirty="0" smtClean="0"/>
              <a:t> </a:t>
            </a:r>
            <a:r>
              <a:rPr lang="ru-RU" dirty="0"/>
              <a:t>пространства через канал корня зуба, когда имеется воспаление пульпы и корневая часть ее поражена инфекцией. В </a:t>
            </a:r>
            <a:r>
              <a:rPr lang="ru-RU" dirty="0" err="1" smtClean="0"/>
              <a:t>периодонтальные</a:t>
            </a:r>
            <a:r>
              <a:rPr lang="ru-RU" dirty="0" smtClean="0"/>
              <a:t> </a:t>
            </a:r>
            <a:r>
              <a:rPr lang="ru-RU" dirty="0"/>
              <a:t>ткани попадают также микробные токсины и продукты распада воспаленной пульпы, вызывая их воспаление. Инфекционный периодонтит является осложнением невылеченного или плохо </a:t>
            </a:r>
            <a:r>
              <a:rPr lang="ru-RU" dirty="0" err="1"/>
              <a:t>вылеченого</a:t>
            </a:r>
            <a:r>
              <a:rPr lang="ru-RU" dirty="0"/>
              <a:t> пульпита. Инфекция может распространяться в периодонт при наличии патологического зубодесневого кармана при </a:t>
            </a:r>
            <a:r>
              <a:rPr lang="ru-RU" dirty="0" err="1"/>
              <a:t>пародонтитах</a:t>
            </a:r>
            <a:r>
              <a:rPr lang="ru-RU" dirty="0"/>
              <a:t>, а также гематогенным путем при наличии острых инфекционных заболеваний (ангина, скарлатина, грипп).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Периодонтиты </a:t>
            </a:r>
            <a:r>
              <a:rPr lang="ru-RU" dirty="0"/>
              <a:t>могут развиваться в результате резкого воздействия механической силы: внезапный удар, ушиб, падение. При этом чаще всего повреждаются передние зубы. Сильное повреждение периодонта может стать причиной гибели пульпы зуба, которая инфицируется, а инфекция затем распространяется на апикальный периодонт.</a:t>
            </a:r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008" y="188640"/>
            <a:ext cx="89289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</a:t>
            </a:r>
            <a:r>
              <a:rPr lang="ru-RU" dirty="0" smtClean="0"/>
              <a:t>Периодонты </a:t>
            </a:r>
            <a:r>
              <a:rPr lang="ru-RU" dirty="0"/>
              <a:t>могут развиваться при слабой, но постоянно действующей травме - это завышенная пломба, коронка, мост. При этом травматическое воздействие сосредотачивается в области верхушки зуба. Устраняя причину этой хронической травмы, можно способствовать выздоровлению в области периодонта. Пульпа таких зубов остается живой.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Развитию </a:t>
            </a:r>
            <a:r>
              <a:rPr lang="ru-RU" dirty="0"/>
              <a:t>хронического периодонтита способствует систематически прилагаемое усилие при вредных привычках откусывать зубами нитки, грызть карандаш и так далее. Встречается такого рода периодонтит у музыкантов, у курящих трубку, когда создается давление в области верхушки зуба. Травма периодонта может возникнуть при лечении воспаленной пульпы, глубокой экстирпации, а также после пломбирования корня зуба.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Периодонтиты </a:t>
            </a:r>
            <a:r>
              <a:rPr lang="ru-RU" dirty="0"/>
              <a:t>могут развиться от действия химических веществ, которые применяются при стоматологических манипуляциях. Чаще всего это связано с применением мышьяковистых препаратов (передозировка) и сильных антисептиков для обработки каналов зубов (формалин, фенол и другие), а также от пломбировочного материала, когда он попадает в </a:t>
            </a:r>
            <a:r>
              <a:rPr lang="ru-RU" dirty="0" err="1"/>
              <a:t>периапикальные</a:t>
            </a:r>
            <a:r>
              <a:rPr lang="ru-RU" dirty="0"/>
              <a:t> ткани.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Возможно </a:t>
            </a:r>
            <a:r>
              <a:rPr lang="ru-RU" dirty="0"/>
              <a:t>развитие аллергических периодонтитов, когда у пациентов имеется повышенная чувствительность к лекарственным препаратам, применяемым при лечении и пломбировании канала зуба.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Кроме </a:t>
            </a:r>
            <a:r>
              <a:rPr lang="ru-RU" dirty="0"/>
              <a:t>верхушечных периодонтитов могут развиваться маргинальные периодонтиты, когда при удалении остатков пищи (иглой, зубочисткой), при использовании жесткой зубной щетки повреждается циркулярная связка зуба и развивается маргинальный (краевой) периодонтит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080" y="182958"/>
            <a:ext cx="86453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</a:t>
            </a:r>
            <a:r>
              <a:rPr lang="ru-RU" dirty="0" smtClean="0"/>
              <a:t>Маргинальный </a:t>
            </a:r>
            <a:r>
              <a:rPr lang="ru-RU" dirty="0"/>
              <a:t>периодонтит может развиться, когда стоматолог ставит пломбу с нависающими краями или искусственную коронку, врезающуюся глубоко под шейку зуба.</a:t>
            </a:r>
          </a:p>
          <a:p>
            <a:r>
              <a:rPr lang="en-US" dirty="0" smtClean="0"/>
              <a:t>   </a:t>
            </a:r>
            <a:r>
              <a:rPr lang="ru-RU" dirty="0" smtClean="0"/>
              <a:t>Причиной </a:t>
            </a:r>
            <a:r>
              <a:rPr lang="ru-RU" dirty="0"/>
              <a:t>маргинального периодонтита может быть химическое воздействие препаратов. Например, препарат мышьяка при недостаточной герметизации может послужить причиной некроза зубного сосочка, межзубной перегородки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dirty="0" smtClean="0"/>
              <a:t>   </a:t>
            </a:r>
            <a:r>
              <a:rPr lang="ru-RU" dirty="0" smtClean="0"/>
              <a:t>Классификация </a:t>
            </a:r>
            <a:r>
              <a:rPr lang="ru-RU" dirty="0"/>
              <a:t>периодонтитов. Наиболее распространенной классификацией периодонтитов является </a:t>
            </a:r>
            <a:r>
              <a:rPr lang="ru-RU" dirty="0" err="1"/>
              <a:t>клини</a:t>
            </a:r>
            <a:r>
              <a:rPr lang="ru-RU" dirty="0"/>
              <a:t>-ко-рентгенологическая:</a:t>
            </a:r>
          </a:p>
          <a:p>
            <a:r>
              <a:rPr lang="ru-RU" dirty="0"/>
              <a:t>1) острый;</a:t>
            </a:r>
          </a:p>
          <a:p>
            <a:r>
              <a:rPr lang="ru-RU" dirty="0"/>
              <a:t>2) хронический:</a:t>
            </a:r>
          </a:p>
          <a:p>
            <a:r>
              <a:rPr lang="ru-RU" dirty="0"/>
              <a:t>а) фиброзный;</a:t>
            </a:r>
          </a:p>
          <a:p>
            <a:r>
              <a:rPr lang="ru-RU" dirty="0"/>
              <a:t>б) гранулирующий;</a:t>
            </a:r>
          </a:p>
          <a:p>
            <a:r>
              <a:rPr lang="ru-RU" dirty="0"/>
              <a:t>в) гранулематозный;</a:t>
            </a:r>
          </a:p>
          <a:p>
            <a:r>
              <a:rPr lang="ru-RU" dirty="0"/>
              <a:t>3) хронический в </a:t>
            </a:r>
            <a:r>
              <a:rPr lang="ru-RU" dirty="0" smtClean="0"/>
              <a:t>стадии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обострения.</a:t>
            </a:r>
          </a:p>
        </p:txBody>
      </p:sp>
      <p:pic>
        <p:nvPicPr>
          <p:cNvPr id="5122" name="Picture 2" descr="G:\Зубы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62" y="2513377"/>
            <a:ext cx="6156176" cy="43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1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07375" cy="37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4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410445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085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38671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27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181</TotalTime>
  <Words>2624</Words>
  <Application>Microsoft Office PowerPoint</Application>
  <PresentationFormat>Экран (4:3)</PresentationFormat>
  <Paragraphs>186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Calibri</vt:lpstr>
      <vt:lpstr>Candara</vt:lpstr>
      <vt:lpstr>Symbol</vt:lpstr>
      <vt:lpstr>Волна</vt:lpstr>
      <vt:lpstr>Воспалительные заболевания полости 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ГЛОССИТ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Воспалительные заболевания полости рта</dc:title>
  <dc:creator>Сергей</dc:creator>
  <cp:lastModifiedBy>Алексей</cp:lastModifiedBy>
  <cp:revision>20</cp:revision>
  <dcterms:created xsi:type="dcterms:W3CDTF">2011-03-20T08:26:34Z</dcterms:created>
  <dcterms:modified xsi:type="dcterms:W3CDTF">2020-04-16T04:28:48Z</dcterms:modified>
</cp:coreProperties>
</file>