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07" r:id="rId1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12" autoAdjust="0"/>
    <p:restoredTop sz="94717" autoAdjust="0"/>
  </p:normalViewPr>
  <p:slideViewPr>
    <p:cSldViewPr>
      <p:cViewPr varScale="1">
        <p:scale>
          <a:sx n="84" d="100"/>
          <a:sy n="84" d="100"/>
        </p:scale>
        <p:origin x="845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8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7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777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18639-343A-469C-A87D-49675423B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9861D-EECD-4FCC-90F0-75192A398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3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32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2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3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3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47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7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26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3ABFF8-73FF-4ACD-A9D9-9BED4BF49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9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346825" cy="1782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dirty="0" smtClean="0">
                <a:latin typeface="Times New Roman" pitchFamily="18" charset="0"/>
              </a:rPr>
              <a:t/>
            </a:r>
            <a:br>
              <a:rPr lang="ru-RU" altLang="ru-RU" sz="2800" b="1" dirty="0" smtClean="0">
                <a:latin typeface="Times New Roman" pitchFamily="18" charset="0"/>
              </a:rPr>
            </a:br>
            <a:endParaRPr lang="ru-RU" altLang="ru-RU" dirty="0" smtClean="0">
              <a:latin typeface="Times New Roman" pitchFamily="18" charset="0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09800"/>
            <a:ext cx="7570788" cy="3363913"/>
          </a:xfrm>
        </p:spPr>
        <p:txBody>
          <a:bodyPr/>
          <a:lstStyle/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sz="2800" b="1" dirty="0" smtClean="0"/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Опухоли мягких тканей ротовой полости.</a:t>
            </a: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ru-RU" altLang="ru-RU" sz="2800" b="1" dirty="0"/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altLang="ru-RU" sz="2800" b="1" dirty="0" smtClean="0"/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dirty="0" smtClean="0"/>
              <a:t>МДК 02.01 Лечение пациентов стоматологического профиля</a:t>
            </a:r>
          </a:p>
          <a:p>
            <a:pPr marL="609600" indent="-60960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dirty="0" smtClean="0"/>
              <a:t>Преподаватель Казакова О.И.</a:t>
            </a:r>
            <a:endParaRPr lang="ru-RU" altLang="ru-RU" sz="28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581525"/>
            <a:ext cx="8302625" cy="1008063"/>
          </a:xfrm>
        </p:spPr>
        <p:txBody>
          <a:bodyPr/>
          <a:lstStyle/>
          <a:p>
            <a:pPr eaLnBrk="1" hangingPunct="1"/>
            <a:r>
              <a:rPr lang="ru-RU" altLang="ru-RU" sz="2300" smtClean="0"/>
              <a:t>А Б -Ранула («лягушачья опухоль») </a:t>
            </a:r>
            <a:br>
              <a:rPr lang="ru-RU" altLang="ru-RU" sz="2300" smtClean="0"/>
            </a:br>
            <a:r>
              <a:rPr lang="ru-RU" altLang="ru-RU" sz="2300" smtClean="0"/>
              <a:t>В -атерома</a:t>
            </a:r>
          </a:p>
        </p:txBody>
      </p:sp>
      <p:pic>
        <p:nvPicPr>
          <p:cNvPr id="13315" name="Picture 3" descr="img1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91"/>
          <a:stretch>
            <a:fillRect/>
          </a:stretch>
        </p:blipFill>
        <p:spPr>
          <a:xfrm>
            <a:off x="395288" y="260350"/>
            <a:ext cx="2320925" cy="2808288"/>
          </a:xfrm>
        </p:spPr>
      </p:pic>
      <p:pic>
        <p:nvPicPr>
          <p:cNvPr id="13316" name="Picture 4" descr="img1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9"/>
          <a:stretch>
            <a:fillRect/>
          </a:stretch>
        </p:blipFill>
        <p:spPr>
          <a:xfrm>
            <a:off x="2700338" y="1052513"/>
            <a:ext cx="3311525" cy="1966912"/>
          </a:xfrm>
        </p:spPr>
      </p:pic>
      <p:pic>
        <p:nvPicPr>
          <p:cNvPr id="13317" name="Picture 5" descr="img1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6325" y="333375"/>
            <a:ext cx="2049463" cy="2663825"/>
          </a:xfrm>
        </p:spPr>
      </p:pic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900113" y="3276600"/>
            <a:ext cx="7632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800" dirty="0">
                <a:solidFill>
                  <a:schemeClr val="tx2"/>
                </a:solidFill>
              </a:rPr>
              <a:t>А                            Б                            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76700"/>
            <a:ext cx="8229600" cy="1063625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2300" smtClean="0"/>
              <a:t>А - папилломатоз слизистой оболочки твёрдого нёба </a:t>
            </a:r>
            <a:br>
              <a:rPr lang="ru-RU" altLang="ru-RU" sz="2300" smtClean="0"/>
            </a:br>
            <a:r>
              <a:rPr lang="ru-RU" altLang="ru-RU" sz="2300" smtClean="0"/>
              <a:t>Б - фиброматоз дёсен</a:t>
            </a:r>
          </a:p>
        </p:txBody>
      </p:sp>
      <p:pic>
        <p:nvPicPr>
          <p:cNvPr id="14339" name="Picture 4" descr="img18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76250"/>
            <a:ext cx="409892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 descr="img18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381635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195513" y="3500438"/>
            <a:ext cx="5184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2800">
                <a:solidFill>
                  <a:schemeClr val="tx2"/>
                </a:solidFill>
              </a:rPr>
              <a:t>А                                           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305800" cy="1600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600" b="1" i="1" dirty="0" smtClean="0"/>
              <a:t>Принципы лечения доброкачественных опухолей</a:t>
            </a:r>
            <a:br>
              <a:rPr lang="ru-RU" altLang="ru-RU" sz="3600" b="1" i="1" dirty="0" smtClean="0"/>
            </a:br>
            <a:r>
              <a:rPr lang="ru-RU" altLang="ru-RU" sz="3600" b="1" i="1" dirty="0" smtClean="0"/>
              <a:t>Хирургическое удаление, возможно использование лазера, </a:t>
            </a:r>
            <a:r>
              <a:rPr lang="ru-RU" altLang="ru-RU" sz="3600" b="1" i="1" dirty="0" err="1" smtClean="0"/>
              <a:t>криодеструкции</a:t>
            </a:r>
            <a:r>
              <a:rPr lang="ru-RU" altLang="ru-RU" sz="3600" b="1" i="1" dirty="0" smtClean="0"/>
              <a:t/>
            </a:r>
            <a:br>
              <a:rPr lang="ru-RU" altLang="ru-RU" sz="3600" b="1" i="1" dirty="0" smtClean="0"/>
            </a:br>
            <a:r>
              <a:rPr lang="ru-RU" altLang="ru-RU" sz="3600" b="1" i="1" dirty="0" smtClean="0"/>
              <a:t>Принципы лечения злокачественных опухолей –</a:t>
            </a:r>
            <a:br>
              <a:rPr lang="ru-RU" altLang="ru-RU" sz="3600" b="1" i="1" dirty="0" smtClean="0"/>
            </a:br>
            <a:r>
              <a:rPr lang="ru-RU" altLang="ru-RU" sz="3600" b="1" i="1" dirty="0" smtClean="0"/>
              <a:t>Химиотерапия, хирургическое лечение, радио-рентгенотерапия, таргетная и иммунотерапия. Лечение комплексное</a:t>
            </a:r>
            <a:endParaRPr lang="ru-RU" altLang="ru-RU" sz="3600" b="1" i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0806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800" b="1" i="1" dirty="0" smtClean="0"/>
              <a:t>Опухоли тканей и органов полости рта и ротоглотки</a:t>
            </a:r>
            <a:endParaRPr lang="ru-RU" altLang="ru-RU" sz="2800" i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4713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cs typeface="Arial" charset="0"/>
              </a:rPr>
              <a:t>I.</a:t>
            </a:r>
            <a:r>
              <a:rPr lang="ru-RU" altLang="ru-RU" sz="2400" b="1" dirty="0" smtClean="0">
                <a:cs typeface="Arial" charset="0"/>
              </a:rPr>
              <a:t> Опухоли, исходящие из многослойного плоского эпителия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>
                <a:cs typeface="Arial" charset="0"/>
              </a:rPr>
              <a:t>   </a:t>
            </a:r>
            <a:r>
              <a:rPr lang="ru-RU" altLang="ru-RU" sz="2300" dirty="0" smtClean="0">
                <a:cs typeface="Arial" charset="0"/>
              </a:rPr>
              <a:t>А. Доброкачественные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1.Плоскоклеточная папиллома.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Б. Злокачественные: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1.Интраэпителиальная карцинома (карцинома)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2. Плоскоклеточный рак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3. Разновидности плоскоклеточного рака: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 а) </a:t>
            </a:r>
            <a:r>
              <a:rPr lang="ru-RU" altLang="ru-RU" sz="2300" dirty="0" err="1" smtClean="0">
                <a:cs typeface="Arial" charset="0"/>
              </a:rPr>
              <a:t>веррукозная</a:t>
            </a:r>
            <a:r>
              <a:rPr lang="ru-RU" altLang="ru-RU" sz="2300" dirty="0" smtClean="0">
                <a:cs typeface="Arial" charset="0"/>
              </a:rPr>
              <a:t> карцинома;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 б) веретеноклеточная карцинома;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 в) </a:t>
            </a:r>
            <a:r>
              <a:rPr lang="ru-RU" altLang="ru-RU" sz="2300" dirty="0" err="1" smtClean="0">
                <a:cs typeface="Arial" charset="0"/>
              </a:rPr>
              <a:t>лимфоэпителиома</a:t>
            </a:r>
            <a:r>
              <a:rPr lang="ru-RU" altLang="ru-RU" sz="2300" dirty="0" smtClean="0">
                <a:cs typeface="Arial" charset="0"/>
              </a:rPr>
              <a:t>.</a:t>
            </a:r>
            <a:endParaRPr lang="en-US" altLang="ru-RU" sz="2300" dirty="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29600" cy="88741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  <a:endParaRPr lang="ru-RU" altLang="ru-RU" sz="2800" i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713788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cs typeface="Arial" charset="0"/>
              </a:rPr>
              <a:t>II. </a:t>
            </a:r>
            <a:r>
              <a:rPr lang="ru-RU" altLang="ru-RU" sz="2400" b="1" dirty="0" smtClean="0">
                <a:cs typeface="Arial" charset="0"/>
              </a:rPr>
              <a:t> Опухоли, исходящие из железистого эпителия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b="1" dirty="0" smtClean="0">
                <a:cs typeface="Arial" charset="0"/>
              </a:rPr>
              <a:t>III</a:t>
            </a:r>
            <a:r>
              <a:rPr lang="ru-RU" altLang="ru-RU" sz="2400" b="1" dirty="0" smtClean="0">
                <a:cs typeface="Arial" charset="0"/>
              </a:rPr>
              <a:t>. Опухоли, исходящие из мягких тканей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400" dirty="0" smtClean="0">
                <a:cs typeface="Arial" charset="0"/>
              </a:rPr>
              <a:t>     </a:t>
            </a:r>
            <a:r>
              <a:rPr lang="ru-RU" altLang="ru-RU" sz="2300" dirty="0" smtClean="0">
                <a:cs typeface="Arial" charset="0"/>
              </a:rPr>
              <a:t>А. Доброкачественные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1. Фиброма           2. Липома         3. </a:t>
            </a:r>
            <a:r>
              <a:rPr lang="ru-RU" altLang="ru-RU" sz="2300" dirty="0" err="1" smtClean="0">
                <a:cs typeface="Arial" charset="0"/>
              </a:rPr>
              <a:t>Лейомиома</a:t>
            </a:r>
            <a:r>
              <a:rPr lang="ru-RU" altLang="ru-RU" sz="2300" dirty="0" smtClean="0">
                <a:cs typeface="Arial" charset="0"/>
              </a:rPr>
              <a:t>     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4. </a:t>
            </a:r>
            <a:r>
              <a:rPr lang="ru-RU" altLang="ru-RU" sz="2300" dirty="0" err="1" smtClean="0">
                <a:cs typeface="Arial" charset="0"/>
              </a:rPr>
              <a:t>Рабдомиома</a:t>
            </a:r>
            <a:r>
              <a:rPr lang="ru-RU" altLang="ru-RU" sz="2300" dirty="0" smtClean="0">
                <a:cs typeface="Arial" charset="0"/>
              </a:rPr>
              <a:t>     5. Хондрома     6. </a:t>
            </a:r>
            <a:r>
              <a:rPr lang="ru-RU" altLang="ru-RU" sz="2300" dirty="0" err="1" smtClean="0">
                <a:cs typeface="Arial" charset="0"/>
              </a:rPr>
              <a:t>Остеохондрома</a:t>
            </a:r>
            <a:endParaRPr lang="ru-RU" altLang="ru-RU" sz="2300" dirty="0" smtClean="0">
              <a:cs typeface="Arial" charset="0"/>
            </a:endParaRP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ru-RU" altLang="ru-RU" sz="2300" dirty="0" smtClean="0">
                <a:cs typeface="Arial" charset="0"/>
              </a:rPr>
              <a:t>      7. </a:t>
            </a:r>
            <a:r>
              <a:rPr lang="ru-RU" altLang="ru-RU" sz="2300" dirty="0" err="1" smtClean="0">
                <a:cs typeface="Arial" charset="0"/>
              </a:rPr>
              <a:t>Гемангиома</a:t>
            </a:r>
            <a:r>
              <a:rPr lang="ru-RU" altLang="ru-RU" sz="2300" dirty="0" smtClean="0">
                <a:cs typeface="Arial" charset="0"/>
              </a:rPr>
              <a:t>: а) капиллярная  б) кавернозная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8. Доброкачественная </a:t>
            </a:r>
            <a:r>
              <a:rPr lang="ru-RU" altLang="ru-RU" sz="2300" dirty="0" err="1" smtClean="0">
                <a:cs typeface="Arial" charset="0"/>
              </a:rPr>
              <a:t>гемангиоэндотелиома</a:t>
            </a:r>
            <a:endParaRPr lang="ru-RU" altLang="ru-RU" sz="2300" dirty="0" smtClean="0">
              <a:cs typeface="Arial" charset="0"/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9. Доброкачественная </a:t>
            </a:r>
            <a:r>
              <a:rPr lang="ru-RU" altLang="ru-RU" sz="2300" dirty="0" err="1" smtClean="0">
                <a:cs typeface="Arial" charset="0"/>
              </a:rPr>
              <a:t>гемангиоперицитома</a:t>
            </a:r>
            <a:endParaRPr lang="ru-RU" altLang="ru-RU" sz="2300" dirty="0" smtClean="0">
              <a:cs typeface="Arial" charset="0"/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10. </a:t>
            </a:r>
            <a:r>
              <a:rPr lang="ru-RU" altLang="ru-RU" sz="2300" dirty="0" err="1" smtClean="0">
                <a:cs typeface="Arial" charset="0"/>
              </a:rPr>
              <a:t>Лимфангиома</a:t>
            </a:r>
            <a:r>
              <a:rPr lang="ru-RU" altLang="ru-RU" sz="2300" dirty="0" smtClean="0">
                <a:cs typeface="Arial" charset="0"/>
              </a:rPr>
              <a:t>: а) капиллярная  б) кавернозная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                                в) кистозная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11. </a:t>
            </a:r>
            <a:r>
              <a:rPr lang="ru-RU" altLang="ru-RU" sz="2300" dirty="0" err="1" smtClean="0">
                <a:cs typeface="Arial" charset="0"/>
              </a:rPr>
              <a:t>Нейрофиброма</a:t>
            </a:r>
            <a:endParaRPr lang="ru-RU" altLang="ru-RU" sz="2300" dirty="0" smtClean="0">
              <a:cs typeface="Arial" charset="0"/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300" dirty="0" smtClean="0">
                <a:cs typeface="Arial" charset="0"/>
              </a:rPr>
              <a:t>    12. </a:t>
            </a:r>
            <a:r>
              <a:rPr lang="ru-RU" altLang="ru-RU" sz="2300" dirty="0" err="1" smtClean="0">
                <a:cs typeface="Arial" charset="0"/>
              </a:rPr>
              <a:t>Неврилеммома</a:t>
            </a:r>
            <a:r>
              <a:rPr lang="ru-RU" altLang="ru-RU" sz="2300" dirty="0" smtClean="0">
                <a:cs typeface="Arial" charset="0"/>
              </a:rPr>
              <a:t> (невринома, </a:t>
            </a:r>
            <a:r>
              <a:rPr lang="ru-RU" altLang="ru-RU" sz="2300" dirty="0" err="1" smtClean="0">
                <a:cs typeface="Arial" charset="0"/>
              </a:rPr>
              <a:t>шваннома</a:t>
            </a:r>
            <a:r>
              <a:rPr lang="ru-RU" altLang="ru-RU" sz="2300" dirty="0" smtClean="0">
                <a:cs typeface="Arial" charset="0"/>
              </a:rPr>
              <a:t>)</a:t>
            </a:r>
            <a:endParaRPr lang="en-US" altLang="ru-RU" sz="2300" dirty="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81000"/>
            <a:ext cx="8229600" cy="887413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  <a:endParaRPr lang="ru-RU" altLang="ru-RU" sz="2800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713788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2400" b="1" smtClean="0">
                <a:cs typeface="Arial" charset="0"/>
              </a:rPr>
              <a:t>III</a:t>
            </a:r>
            <a:r>
              <a:rPr lang="ru-RU" altLang="ru-RU" sz="2400" b="1" smtClean="0">
                <a:cs typeface="Arial" charset="0"/>
              </a:rPr>
              <a:t>. Опухоли, исходящие из мягких тканей: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</a:t>
            </a:r>
            <a:r>
              <a:rPr lang="ru-RU" altLang="ru-RU" sz="2300" smtClean="0">
                <a:cs typeface="Arial" charset="0"/>
              </a:rPr>
              <a:t>Б. Злокачественные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1. Фибросаркома           2. Липосаркома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3. Лейомисаркома         4. Рабдомиосаркома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5. Хондросаркома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6. Злокачественная гемангиоэндотелиома 	             						(ангиосаркома)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7. Злокачественная гемангиоперицитома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8. Злокачественная лимфангиоэндотелиома     						  (лимфангиосаркома)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9. Злокачественная шваннома.</a:t>
            </a:r>
            <a:endParaRPr lang="en-US" altLang="ru-RU" sz="230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33400"/>
            <a:ext cx="8229600" cy="73501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  <a:endParaRPr lang="ru-RU" altLang="ru-RU" sz="2800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713788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400" b="1" smtClean="0">
                <a:cs typeface="Arial" charset="0"/>
              </a:rPr>
              <a:t>IV</a:t>
            </a:r>
            <a:r>
              <a:rPr lang="ru-RU" altLang="ru-RU" sz="2400" b="1" smtClean="0">
                <a:cs typeface="Arial" charset="0"/>
              </a:rPr>
              <a:t>. Опухоли, исходящие из меланогенной системы: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  </a:t>
            </a:r>
            <a:r>
              <a:rPr lang="ru-RU" altLang="ru-RU" sz="2300" smtClean="0">
                <a:cs typeface="Arial" charset="0"/>
              </a:rPr>
              <a:t>А. Доброкачественные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</a:t>
            </a:r>
            <a:r>
              <a:rPr lang="en-US" altLang="ru-RU" sz="2300" smtClean="0">
                <a:cs typeface="Arial" charset="0"/>
              </a:rPr>
              <a:t>     </a:t>
            </a:r>
            <a:r>
              <a:rPr lang="ru-RU" altLang="ru-RU" sz="2300" smtClean="0">
                <a:cs typeface="Arial" charset="0"/>
              </a:rPr>
              <a:t>1. Пигментный     невус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</a:t>
            </a:r>
            <a:r>
              <a:rPr lang="en-US" altLang="ru-RU" sz="2300" smtClean="0">
                <a:cs typeface="Arial" charset="0"/>
              </a:rPr>
              <a:t>   </a:t>
            </a:r>
            <a:r>
              <a:rPr lang="ru-RU" altLang="ru-RU" sz="2300" smtClean="0">
                <a:cs typeface="Arial" charset="0"/>
              </a:rPr>
              <a:t> </a:t>
            </a:r>
            <a:r>
              <a:rPr lang="en-US" altLang="ru-RU" sz="2300" smtClean="0">
                <a:cs typeface="Arial" charset="0"/>
              </a:rPr>
              <a:t>  </a:t>
            </a:r>
            <a:r>
              <a:rPr lang="ru-RU" altLang="ru-RU" sz="2300" smtClean="0">
                <a:cs typeface="Arial" charset="0"/>
              </a:rPr>
              <a:t>2. Непигментный невус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300" smtClean="0">
                <a:cs typeface="Arial" charset="0"/>
              </a:rPr>
              <a:t>       </a:t>
            </a:r>
            <a:r>
              <a:rPr lang="ru-RU" altLang="ru-RU" sz="2300" smtClean="0">
                <a:cs typeface="Arial" charset="0"/>
              </a:rPr>
              <a:t>Б. Злокачественные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1. Злокачественная меланома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 </a:t>
            </a:r>
            <a:endParaRPr lang="en-US" altLang="ru-RU" sz="240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29600" cy="811213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30213" y="1628775"/>
            <a:ext cx="8534400" cy="4321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ru-RU" sz="2400" b="1" smtClean="0">
                <a:cs typeface="Arial" charset="0"/>
              </a:rPr>
              <a:t>V</a:t>
            </a:r>
            <a:r>
              <a:rPr lang="ru-RU" altLang="ru-RU" sz="2400" b="1" smtClean="0">
                <a:cs typeface="Arial" charset="0"/>
              </a:rPr>
              <a:t>. Опухоли спорного или неясного генеза: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  </a:t>
            </a:r>
            <a:r>
              <a:rPr lang="ru-RU" altLang="ru-RU" sz="2300" smtClean="0">
                <a:cs typeface="Arial" charset="0"/>
              </a:rPr>
              <a:t>А. Доброкачественные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</a:t>
            </a:r>
            <a:r>
              <a:rPr lang="en-US" altLang="ru-RU" sz="2300" smtClean="0">
                <a:cs typeface="Arial" charset="0"/>
              </a:rPr>
              <a:t>   </a:t>
            </a:r>
            <a:r>
              <a:rPr lang="ru-RU" altLang="ru-RU" sz="2300" smtClean="0">
                <a:cs typeface="Arial" charset="0"/>
              </a:rPr>
              <a:t>1. Миксома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</a:t>
            </a:r>
            <a:r>
              <a:rPr lang="en-US" altLang="ru-RU" sz="2300" smtClean="0">
                <a:cs typeface="Arial" charset="0"/>
              </a:rPr>
              <a:t>   </a:t>
            </a:r>
            <a:r>
              <a:rPr lang="ru-RU" altLang="ru-RU" sz="2300" smtClean="0">
                <a:cs typeface="Arial" charset="0"/>
              </a:rPr>
              <a:t> </a:t>
            </a:r>
            <a:r>
              <a:rPr lang="en-US" altLang="ru-RU" sz="2300" smtClean="0">
                <a:cs typeface="Arial" charset="0"/>
              </a:rPr>
              <a:t>  </a:t>
            </a:r>
            <a:r>
              <a:rPr lang="ru-RU" altLang="ru-RU" sz="2300" smtClean="0">
                <a:cs typeface="Arial" charset="0"/>
              </a:rPr>
              <a:t>2. Зернистоклеточная опухоль (зернистоклеточная    						«миобластома»)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     3. Врождённая «миобластома».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300" smtClean="0">
                <a:cs typeface="Arial" charset="0"/>
              </a:rPr>
              <a:t>       </a:t>
            </a:r>
            <a:r>
              <a:rPr lang="ru-RU" altLang="ru-RU" sz="2300" smtClean="0">
                <a:cs typeface="Arial" charset="0"/>
              </a:rPr>
              <a:t>      </a:t>
            </a:r>
            <a:endParaRPr lang="en-US" altLang="ru-RU" sz="230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29600" cy="81121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  <a:endParaRPr lang="ru-RU" altLang="ru-RU" sz="2800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ru-RU" sz="2400" b="1" smtClean="0">
                <a:cs typeface="Arial" charset="0"/>
              </a:rPr>
              <a:t>V</a:t>
            </a:r>
            <a:r>
              <a:rPr lang="ru-RU" altLang="ru-RU" sz="2400" b="1" smtClean="0">
                <a:cs typeface="Arial" charset="0"/>
              </a:rPr>
              <a:t>. Опухоли спорного или неясного генеза: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 </a:t>
            </a:r>
            <a:r>
              <a:rPr lang="ru-RU" altLang="ru-RU" sz="2300" smtClean="0">
                <a:cs typeface="Arial" charset="0"/>
              </a:rPr>
              <a:t>Б. Злокачественные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1. Злокачественная зернистоклеточная опухоль     	(злокачественная неорганоидная зернистоклеточная    						«миобластома»)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 2. Альвеолярная мягкотканная саркома 	(злокачественная органоидная зернистоклеточная    						«миобластома»)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   3. Саркома Капоши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3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3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  </a:t>
            </a:r>
            <a:endParaRPr lang="en-US" altLang="ru-RU" sz="240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229600" cy="811213"/>
          </a:xfrm>
        </p:spPr>
        <p:txBody>
          <a:bodyPr/>
          <a:lstStyle/>
          <a:p>
            <a:pPr algn="ctr" eaLnBrk="1" hangingPunct="1">
              <a:lnSpc>
                <a:spcPct val="75000"/>
              </a:lnSpc>
            </a:pPr>
            <a:r>
              <a:rPr lang="ru-RU" altLang="ru-RU" sz="2800" b="1" i="1" smtClean="0"/>
              <a:t>Опухоли тканей и органов полости рта и ротоглотки</a:t>
            </a:r>
            <a:endParaRPr lang="ru-RU" altLang="ru-RU" sz="2800" i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</a:t>
            </a:r>
            <a:r>
              <a:rPr lang="en-US" altLang="ru-RU" sz="2300" b="1" smtClean="0">
                <a:cs typeface="Arial" charset="0"/>
              </a:rPr>
              <a:t>VI</a:t>
            </a:r>
            <a:r>
              <a:rPr lang="ru-RU" altLang="ru-RU" sz="2300" b="1" smtClean="0">
                <a:cs typeface="Arial" charset="0"/>
              </a:rPr>
              <a:t>.   Неклассифицируемые опухоли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300" b="1" smtClean="0">
                <a:cs typeface="Arial" charset="0"/>
              </a:rPr>
              <a:t>VII.</a:t>
            </a:r>
            <a:r>
              <a:rPr lang="ru-RU" altLang="ru-RU" sz="2300" b="1" smtClean="0">
                <a:cs typeface="Arial" charset="0"/>
              </a:rPr>
              <a:t>   Опухолеподобные состояния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>
                <a:cs typeface="Arial" charset="0"/>
              </a:rPr>
              <a:t>    </a:t>
            </a:r>
            <a:r>
              <a:rPr lang="ru-RU" altLang="ru-RU" sz="2300" smtClean="0">
                <a:cs typeface="Arial" charset="0"/>
              </a:rPr>
              <a:t>1. Обычная бородавка                     2. Сосочковая            							  гиперплазия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3. Доброкачественное лимфоэпителиальное поражение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4. Слизистая киста                           5. Фиброзное  	       						  разрастание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6. Врождённый фиброматоз           7. Ксантогранулёма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8. Пиогенная гранулёма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  9. Периферическая гигантоклеточная гранулёма  					(гигантоклеточный эпулис)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300" smtClean="0">
                <a:cs typeface="Arial" charset="0"/>
              </a:rPr>
              <a:t>  10. Травматическая неврома          11. Нейрофиброматоз</a:t>
            </a:r>
            <a:endParaRPr lang="en-US" altLang="ru-RU" sz="2300" smtClean="0"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33825"/>
            <a:ext cx="8229600" cy="122396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2300" smtClean="0"/>
              <a:t>А - кожный рог                   </a:t>
            </a:r>
            <a:br>
              <a:rPr lang="ru-RU" altLang="ru-RU" sz="2300" smtClean="0"/>
            </a:br>
            <a:r>
              <a:rPr lang="ru-RU" altLang="ru-RU" sz="2300" smtClean="0"/>
              <a:t>Б - папиллома </a:t>
            </a:r>
            <a:br>
              <a:rPr lang="ru-RU" altLang="ru-RU" sz="2300" smtClean="0"/>
            </a:br>
            <a:r>
              <a:rPr lang="ru-RU" altLang="ru-RU" sz="2300" smtClean="0"/>
              <a:t>В - ретенционная киста слизистой железы нижней губы</a:t>
            </a:r>
          </a:p>
        </p:txBody>
      </p:sp>
      <p:pic>
        <p:nvPicPr>
          <p:cNvPr id="12291" name="Picture 5" descr="img2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6325" y="333375"/>
            <a:ext cx="2736850" cy="2713038"/>
          </a:xfrm>
        </p:spPr>
      </p:pic>
      <p:pic>
        <p:nvPicPr>
          <p:cNvPr id="12292" name="Picture 3" descr="img17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333375"/>
            <a:ext cx="2698750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img17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2808288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403350" y="3441700"/>
            <a:ext cx="7345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 sz="2800">
                <a:solidFill>
                  <a:schemeClr val="tx2"/>
                </a:solidFill>
              </a:rPr>
              <a:t>А                              Б                         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415</TotalTime>
  <Words>377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La mente</vt:lpstr>
      <vt:lpstr> </vt:lpstr>
      <vt:lpstr>Опухоли тканей и органов полости рта и ротоглотки</vt:lpstr>
      <vt:lpstr>Опухоли тканей и органов полости рта и ротоглотки</vt:lpstr>
      <vt:lpstr>Опухоли тканей и органов полости рта и ротоглотки</vt:lpstr>
      <vt:lpstr>Опухоли тканей и органов полости рта и ротоглотки</vt:lpstr>
      <vt:lpstr>Опухоли тканей и органов полости рта и ротоглотки</vt:lpstr>
      <vt:lpstr>Опухоли тканей и органов полости рта и ротоглотки</vt:lpstr>
      <vt:lpstr>Опухоли тканей и органов полости рта и ротоглотки</vt:lpstr>
      <vt:lpstr>А - кожный рог                    Б - папиллома  В - ретенционная киста слизистой железы нижней губы</vt:lpstr>
      <vt:lpstr>А Б -Ранула («лягушачья опухоль»)  В -атерома</vt:lpstr>
      <vt:lpstr>А - папилломатоз слизистой оболочки твёрдого нёба  Б - фиброматоз дёсен</vt:lpstr>
      <vt:lpstr>Принципы лечения доброкачественных опухолей Хирургическое удаление, возможно использование лазера, криодеструкции Принципы лечения злокачественных опухолей – Химиотерапия, хирургическое лечение, радио-рентгенотерапия, таргетная и иммунотерапия. Лечение комплексное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Андрей</dc:creator>
  <cp:lastModifiedBy>Алексей</cp:lastModifiedBy>
  <cp:revision>21</cp:revision>
  <cp:lastPrinted>1601-01-01T00:00:00Z</cp:lastPrinted>
  <dcterms:created xsi:type="dcterms:W3CDTF">1601-01-01T00:00:00Z</dcterms:created>
  <dcterms:modified xsi:type="dcterms:W3CDTF">2020-04-16T08:36:34Z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